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4"/>
  </p:sldMasterIdLst>
  <p:notesMasterIdLst>
    <p:notesMasterId r:id="rId14"/>
  </p:notesMasterIdLst>
  <p:handoutMasterIdLst>
    <p:handoutMasterId r:id="rId15"/>
  </p:handoutMasterIdLst>
  <p:sldIdLst>
    <p:sldId id="256" r:id="rId5"/>
    <p:sldId id="263" r:id="rId6"/>
    <p:sldId id="264" r:id="rId7"/>
    <p:sldId id="265" r:id="rId8"/>
    <p:sldId id="266" r:id="rId9"/>
    <p:sldId id="267" r:id="rId10"/>
    <p:sldId id="268" r:id="rId11"/>
    <p:sldId id="269" r:id="rId12"/>
    <p:sldId id="270" r:id="rId13"/>
  </p:sldIdLst>
  <p:sldSz cx="12192000" cy="6858000"/>
  <p:notesSz cx="6858000" cy="9144000"/>
  <p:defaultTextStyle>
    <a:defPPr rtl="0">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7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74" autoAdjust="0"/>
  </p:normalViewPr>
  <p:slideViewPr>
    <p:cSldViewPr snapToGrid="0">
      <p:cViewPr varScale="1">
        <p:scale>
          <a:sx n="131" d="100"/>
          <a:sy n="131" d="100"/>
        </p:scale>
        <p:origin x="416" y="184"/>
      </p:cViewPr>
      <p:guideLst/>
    </p:cSldViewPr>
  </p:slideViewPr>
  <p:notesTextViewPr>
    <p:cViewPr>
      <p:scale>
        <a:sx n="1" d="1"/>
        <a:sy n="1" d="1"/>
      </p:scale>
      <p:origin x="0" y="0"/>
    </p:cViewPr>
  </p:notesTextViewPr>
  <p:notesViewPr>
    <p:cSldViewPr snapToGrid="0">
      <p:cViewPr varScale="1">
        <p:scale>
          <a:sx n="89" d="100"/>
          <a:sy n="89" d="100"/>
        </p:scale>
        <p:origin x="373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39E906FD-6881-4366-9765-37275401461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AA5EBB45-DEA1-4092-9A4D-FB77416A65D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DAF24F-FB0C-4955-86B1-D84CCEE093B8}" type="datetimeFigureOut">
              <a:rPr lang="it-IT" smtClean="0"/>
              <a:t>13/09/20</a:t>
            </a:fld>
            <a:endParaRPr lang="it-IT"/>
          </a:p>
        </p:txBody>
      </p:sp>
      <p:sp>
        <p:nvSpPr>
          <p:cNvPr id="4" name="Segnaposto piè di pagina 3">
            <a:extLst>
              <a:ext uri="{FF2B5EF4-FFF2-40B4-BE49-F238E27FC236}">
                <a16:creationId xmlns:a16="http://schemas.microsoft.com/office/drawing/2014/main" id="{29323A93-03FF-4A9A-BDB8-1DF22826E89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2F4AB64D-485B-438E-8A53-6119552D948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ADB9D-1BA0-4675-A730-BEC9B59A0E9C}" type="slidenum">
              <a:rPr lang="it-IT" smtClean="0"/>
              <a:t>‹N›</a:t>
            </a:fld>
            <a:endParaRPr lang="it-IT"/>
          </a:p>
        </p:txBody>
      </p:sp>
    </p:spTree>
    <p:extLst>
      <p:ext uri="{BB962C8B-B14F-4D97-AF65-F5344CB8AC3E}">
        <p14:creationId xmlns:p14="http://schemas.microsoft.com/office/powerpoint/2010/main" val="3019516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B30957-D169-4482-9E4C-64DD704B0EED}" type="datetimeFigureOut">
              <a:rPr lang="it-IT" smtClean="0"/>
              <a:t>13/09/20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CB6D90-6739-420C-80FE-A37997EE3637}" type="slidenum">
              <a:rPr lang="it-IT" smtClean="0"/>
              <a:t>‹N›</a:t>
            </a:fld>
            <a:endParaRPr lang="it-IT"/>
          </a:p>
        </p:txBody>
      </p:sp>
    </p:spTree>
    <p:extLst>
      <p:ext uri="{BB962C8B-B14F-4D97-AF65-F5344CB8AC3E}">
        <p14:creationId xmlns:p14="http://schemas.microsoft.com/office/powerpoint/2010/main" val="308703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ttangolo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ttangolo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ctrTitle"/>
          </p:nvPr>
        </p:nvSpPr>
        <p:spPr>
          <a:xfrm>
            <a:off x="1069848" y="1298448"/>
            <a:ext cx="7315200" cy="3255264"/>
          </a:xfrm>
        </p:spPr>
        <p:txBody>
          <a:bodyPr rtlCol="0" anchor="b">
            <a:normAutofit/>
          </a:bodyPr>
          <a:lstStyle>
            <a:lvl1pPr algn="l">
              <a:defRPr sz="5900" spc="-100" baseline="0">
                <a:solidFill>
                  <a:srgbClr val="FFFFFF"/>
                </a:solidFill>
              </a:defRPr>
            </a:lvl1pPr>
          </a:lstStyle>
          <a:p>
            <a:pPr rtl="0"/>
            <a:r>
              <a:rPr lang="it-IT"/>
              <a:t>Fare clic per modificare lo stile del titolo dello schema</a:t>
            </a:r>
            <a:endParaRPr lang="en-US" dirty="0"/>
          </a:p>
        </p:txBody>
      </p:sp>
      <p:sp>
        <p:nvSpPr>
          <p:cNvPr id="3" name="Sottotitolo 2"/>
          <p:cNvSpPr>
            <a:spLocks noGrp="1"/>
          </p:cNvSpPr>
          <p:nvPr>
            <p:ph type="subTitle" idx="1"/>
          </p:nvPr>
        </p:nvSpPr>
        <p:spPr>
          <a:xfrm>
            <a:off x="1100015" y="4670246"/>
            <a:ext cx="7315200" cy="914400"/>
          </a:xfrm>
        </p:spPr>
        <p:txBody>
          <a:bodyPr rtlCol="0"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it-IT"/>
              <a:t>Fare clic per modificare lo stile del sottotitolo dello schema</a:t>
            </a:r>
            <a:endParaRPr lang="en-US" dirty="0"/>
          </a:p>
        </p:txBody>
      </p:sp>
      <p:sp>
        <p:nvSpPr>
          <p:cNvPr id="4" name="Segnaposto data 3"/>
          <p:cNvSpPr>
            <a:spLocks noGrp="1"/>
          </p:cNvSpPr>
          <p:nvPr>
            <p:ph type="dt" sz="half" idx="10"/>
          </p:nvPr>
        </p:nvSpPr>
        <p:spPr/>
        <p:txBody>
          <a:bodyPr rtlCol="0"/>
          <a:lstStyle/>
          <a:p>
            <a:pPr rtl="0"/>
            <a:fld id="{8C71E25B-B3D0-1248-B944-10F3B06205AB}" type="datetime1">
              <a:rPr lang="it-IT" smtClean="0"/>
              <a:t>13/09/20</a:t>
            </a:fld>
            <a:endParaRPr lang="en-US" dirty="0"/>
          </a:p>
        </p:txBody>
      </p:sp>
      <p:sp>
        <p:nvSpPr>
          <p:cNvPr id="5" name="Segnaposto piè di pagina 4"/>
          <p:cNvSpPr>
            <a:spLocks noGrp="1"/>
          </p:cNvSpPr>
          <p:nvPr>
            <p:ph type="ftr" sz="quarter" idx="11"/>
          </p:nvPr>
        </p:nvSpPr>
        <p:spPr/>
        <p:txBody>
          <a:bodyPr rtlCol="0"/>
          <a:lstStyle/>
          <a:p>
            <a:pPr rtl="0"/>
            <a:endParaRPr lang="en-US" dirty="0"/>
          </a:p>
        </p:txBody>
      </p:sp>
      <p:sp>
        <p:nvSpPr>
          <p:cNvPr id="6" name="Segnaposto numero diapositiva 5"/>
          <p:cNvSpPr>
            <a:spLocks noGrp="1"/>
          </p:cNvSpPr>
          <p:nvPr>
            <p:ph type="sldNum" sz="quarter" idx="12"/>
          </p:nvPr>
        </p:nvSpPr>
        <p:spPr/>
        <p:txBody>
          <a:bodyPr rtlCol="0"/>
          <a:lstStyle/>
          <a:p>
            <a:pPr rtl="0"/>
            <a:fld id="{4FAB73BC-B049-4115-A692-8D63A059BFB8}" type="slidenum">
              <a:rPr lang="en-US" smtClean="0"/>
              <a:pPr/>
              <a:t>‹N›</a:t>
            </a:fld>
            <a:endParaRPr lang="en-US" dirty="0"/>
          </a:p>
        </p:txBody>
      </p:sp>
    </p:spTree>
    <p:extLst>
      <p:ext uri="{BB962C8B-B14F-4D97-AF65-F5344CB8AC3E}">
        <p14:creationId xmlns:p14="http://schemas.microsoft.com/office/powerpoint/2010/main" val="3354660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testo verticale 2"/>
          <p:cNvSpPr>
            <a:spLocks noGrp="1"/>
          </p:cNvSpPr>
          <p:nvPr>
            <p:ph type="body" orient="vert" idx="1"/>
          </p:nvPr>
        </p:nvSpPr>
        <p:spPr/>
        <p:txBody>
          <a:bodyPr vert="eaVert" rtlCol="0" anchor="t"/>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7" name="Segnaposto data 6"/>
          <p:cNvSpPr>
            <a:spLocks noGrp="1"/>
          </p:cNvSpPr>
          <p:nvPr>
            <p:ph type="dt" sz="half" idx="10"/>
          </p:nvPr>
        </p:nvSpPr>
        <p:spPr/>
        <p:txBody>
          <a:bodyPr rtlCol="0"/>
          <a:lstStyle/>
          <a:p>
            <a:pPr rtl="0"/>
            <a:fld id="{E5FA30CA-A178-B74C-8AD7-ADA5976BBE78}" type="datetime1">
              <a:rPr lang="it-IT" smtClean="0"/>
              <a:t>13/09/20</a:t>
            </a:fld>
            <a:endParaRPr lang="en-US" dirty="0"/>
          </a:p>
        </p:txBody>
      </p:sp>
      <p:sp>
        <p:nvSpPr>
          <p:cNvPr id="8" name="Segnaposto piè di pagina 7"/>
          <p:cNvSpPr>
            <a:spLocks noGrp="1"/>
          </p:cNvSpPr>
          <p:nvPr>
            <p:ph type="ftr" sz="quarter" idx="11"/>
          </p:nvPr>
        </p:nvSpPr>
        <p:spPr/>
        <p:txBody>
          <a:bodyPr rtlCol="0"/>
          <a:lstStyle/>
          <a:p>
            <a:pPr rtl="0"/>
            <a:endParaRPr lang="en-US" dirty="0"/>
          </a:p>
        </p:txBody>
      </p:sp>
      <p:sp>
        <p:nvSpPr>
          <p:cNvPr id="9" name="Segnaposto numero diapositiva 8"/>
          <p:cNvSpPr>
            <a:spLocks noGrp="1"/>
          </p:cNvSpPr>
          <p:nvPr>
            <p:ph type="sldNum" sz="quarter" idx="12"/>
          </p:nvPr>
        </p:nvSpPr>
        <p:spPr/>
        <p:txBody>
          <a:bodyPr rtlCol="0"/>
          <a:lstStyle/>
          <a:p>
            <a:pPr rtl="0"/>
            <a:fld id="{4FAB73BC-B049-4115-A692-8D63A059BFB8}" type="slidenum">
              <a:rPr lang="en-US" smtClean="0"/>
              <a:pPr rtl="0"/>
              <a:t>‹N›</a:t>
            </a:fld>
            <a:endParaRPr lang="en-US" dirty="0"/>
          </a:p>
        </p:txBody>
      </p:sp>
    </p:spTree>
    <p:extLst>
      <p:ext uri="{BB962C8B-B14F-4D97-AF65-F5344CB8AC3E}">
        <p14:creationId xmlns:p14="http://schemas.microsoft.com/office/powerpoint/2010/main" val="29439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381000" y="990600"/>
            <a:ext cx="2819400" cy="4953000"/>
          </a:xfrm>
        </p:spPr>
        <p:txBody>
          <a:bodyPr vert="eaVert" rtlCol="0"/>
          <a:lstStyle/>
          <a:p>
            <a:pPr rtl="0"/>
            <a:r>
              <a:rPr lang="it-IT"/>
              <a:t>Fare clic per modificare lo stile del titolo dello schema</a:t>
            </a:r>
            <a:endParaRPr lang="en-US" dirty="0"/>
          </a:p>
        </p:txBody>
      </p:sp>
      <p:sp>
        <p:nvSpPr>
          <p:cNvPr id="3" name="Segnaposto testo verticale 2"/>
          <p:cNvSpPr>
            <a:spLocks noGrp="1"/>
          </p:cNvSpPr>
          <p:nvPr>
            <p:ph type="body" orient="vert" idx="1"/>
          </p:nvPr>
        </p:nvSpPr>
        <p:spPr>
          <a:xfrm>
            <a:off x="3867912" y="868680"/>
            <a:ext cx="7315200" cy="5120640"/>
          </a:xfrm>
        </p:spPr>
        <p:txBody>
          <a:bodyPr vert="eaVert" rtlCol="0" anchor="t"/>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7" name="Segnaposto data 6"/>
          <p:cNvSpPr>
            <a:spLocks noGrp="1"/>
          </p:cNvSpPr>
          <p:nvPr>
            <p:ph type="dt" sz="half" idx="10"/>
          </p:nvPr>
        </p:nvSpPr>
        <p:spPr/>
        <p:txBody>
          <a:bodyPr rtlCol="0"/>
          <a:lstStyle/>
          <a:p>
            <a:pPr rtl="0"/>
            <a:fld id="{58C93F7B-1663-FC4F-BBC6-784E67B469CA}" type="datetime1">
              <a:rPr lang="it-IT" smtClean="0"/>
              <a:t>13/09/20</a:t>
            </a:fld>
            <a:endParaRPr lang="en-US" dirty="0"/>
          </a:p>
        </p:txBody>
      </p:sp>
      <p:sp>
        <p:nvSpPr>
          <p:cNvPr id="8" name="Segnaposto piè di pagina 7"/>
          <p:cNvSpPr>
            <a:spLocks noGrp="1"/>
          </p:cNvSpPr>
          <p:nvPr>
            <p:ph type="ftr" sz="quarter" idx="11"/>
          </p:nvPr>
        </p:nvSpPr>
        <p:spPr/>
        <p:txBody>
          <a:bodyPr rtlCol="0"/>
          <a:lstStyle/>
          <a:p>
            <a:pPr rtl="0"/>
            <a:endParaRPr lang="en-US" dirty="0"/>
          </a:p>
        </p:txBody>
      </p:sp>
      <p:sp>
        <p:nvSpPr>
          <p:cNvPr id="9" name="Segnaposto numero diapositiva 8"/>
          <p:cNvSpPr>
            <a:spLocks noGrp="1"/>
          </p:cNvSpPr>
          <p:nvPr>
            <p:ph type="sldNum" sz="quarter" idx="12"/>
          </p:nvPr>
        </p:nvSpPr>
        <p:spPr/>
        <p:txBody>
          <a:bodyPr rtlCol="0"/>
          <a:lstStyle/>
          <a:p>
            <a:pPr rtl="0"/>
            <a:fld id="{4FAB73BC-B049-4115-A692-8D63A059BFB8}" type="slidenum">
              <a:rPr lang="en-US" smtClean="0"/>
              <a:pPr rtl="0"/>
              <a:t>‹N›</a:t>
            </a:fld>
            <a:endParaRPr lang="en-US" dirty="0"/>
          </a:p>
        </p:txBody>
      </p:sp>
    </p:spTree>
    <p:extLst>
      <p:ext uri="{BB962C8B-B14F-4D97-AF65-F5344CB8AC3E}">
        <p14:creationId xmlns:p14="http://schemas.microsoft.com/office/powerpoint/2010/main" val="4197192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contenuto 2"/>
          <p:cNvSpPr>
            <a:spLocks noGrp="1"/>
          </p:cNvSpPr>
          <p:nvPr>
            <p:ph idx="1"/>
          </p:nvPr>
        </p:nvSpPr>
        <p:spPr/>
        <p:txBody>
          <a:bodyPr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data 3"/>
          <p:cNvSpPr>
            <a:spLocks noGrp="1"/>
          </p:cNvSpPr>
          <p:nvPr>
            <p:ph type="dt" sz="half" idx="10"/>
          </p:nvPr>
        </p:nvSpPr>
        <p:spPr/>
        <p:txBody>
          <a:bodyPr rtlCol="0"/>
          <a:lstStyle/>
          <a:p>
            <a:pPr rtl="0"/>
            <a:fld id="{5FB85A28-CBB7-9B47-87AE-D2488BCD4B06}" type="datetime1">
              <a:rPr lang="it-IT" smtClean="0"/>
              <a:t>13/09/20</a:t>
            </a:fld>
            <a:endParaRPr lang="en-US" dirty="0"/>
          </a:p>
        </p:txBody>
      </p:sp>
      <p:sp>
        <p:nvSpPr>
          <p:cNvPr id="5" name="Segnaposto piè di pagina 4"/>
          <p:cNvSpPr>
            <a:spLocks noGrp="1"/>
          </p:cNvSpPr>
          <p:nvPr>
            <p:ph type="ftr" sz="quarter" idx="11"/>
          </p:nvPr>
        </p:nvSpPr>
        <p:spPr/>
        <p:txBody>
          <a:bodyPr rtlCol="0"/>
          <a:lstStyle/>
          <a:p>
            <a:pPr rtl="0"/>
            <a:endParaRPr lang="en-US" dirty="0"/>
          </a:p>
        </p:txBody>
      </p:sp>
      <p:sp>
        <p:nvSpPr>
          <p:cNvPr id="6" name="Segnaposto numero diapositiva 5"/>
          <p:cNvSpPr>
            <a:spLocks noGrp="1"/>
          </p:cNvSpPr>
          <p:nvPr>
            <p:ph type="sldNum" sz="quarter" idx="12"/>
          </p:nvPr>
        </p:nvSpPr>
        <p:spPr/>
        <p:txBody>
          <a:bodyPr rtlCol="0"/>
          <a:lstStyle/>
          <a:p>
            <a:pPr rtl="0"/>
            <a:fld id="{4FAB73BC-B049-4115-A692-8D63A059BFB8}" type="slidenum">
              <a:rPr lang="en-US" smtClean="0"/>
              <a:pPr/>
              <a:t>‹N›</a:t>
            </a:fld>
            <a:endParaRPr lang="en-US" dirty="0"/>
          </a:p>
        </p:txBody>
      </p:sp>
    </p:spTree>
    <p:extLst>
      <p:ext uri="{BB962C8B-B14F-4D97-AF65-F5344CB8AC3E}">
        <p14:creationId xmlns:p14="http://schemas.microsoft.com/office/powerpoint/2010/main" val="3181794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3867912" y="1298448"/>
            <a:ext cx="7315200" cy="3255264"/>
          </a:xfrm>
        </p:spPr>
        <p:txBody>
          <a:bodyPr rtlCol="0" anchor="b">
            <a:normAutofit/>
          </a:bodyPr>
          <a:lstStyle>
            <a:lvl1pPr>
              <a:defRPr sz="5900" b="0" spc="-100" baseline="0">
                <a:solidFill>
                  <a:schemeClr val="tx2">
                    <a:lumMod val="75000"/>
                  </a:schemeClr>
                </a:solidFill>
              </a:defRPr>
            </a:lvl1pPr>
          </a:lstStyle>
          <a:p>
            <a:pPr rtl="0"/>
            <a:r>
              <a:rPr lang="it-IT"/>
              <a:t>Fare clic per modificare lo stile del titolo dello schema</a:t>
            </a:r>
            <a:endParaRPr lang="en-US" dirty="0"/>
          </a:p>
        </p:txBody>
      </p:sp>
      <p:sp>
        <p:nvSpPr>
          <p:cNvPr id="3" name="Segnaposto testo 2"/>
          <p:cNvSpPr>
            <a:spLocks noGrp="1"/>
          </p:cNvSpPr>
          <p:nvPr>
            <p:ph type="body" idx="1"/>
          </p:nvPr>
        </p:nvSpPr>
        <p:spPr>
          <a:xfrm>
            <a:off x="3886200" y="4672584"/>
            <a:ext cx="7315200" cy="914400"/>
          </a:xfrm>
        </p:spPr>
        <p:txBody>
          <a:bodyPr rtlCol="0"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a:t>Fare clic per modificare gli stili del testo dello schema</a:t>
            </a:r>
          </a:p>
        </p:txBody>
      </p:sp>
      <p:sp>
        <p:nvSpPr>
          <p:cNvPr id="4" name="Segnaposto data 3"/>
          <p:cNvSpPr>
            <a:spLocks noGrp="1"/>
          </p:cNvSpPr>
          <p:nvPr>
            <p:ph type="dt" sz="half" idx="10"/>
          </p:nvPr>
        </p:nvSpPr>
        <p:spPr/>
        <p:txBody>
          <a:bodyPr rtlCol="0"/>
          <a:lstStyle/>
          <a:p>
            <a:pPr rtl="0"/>
            <a:fld id="{676268A3-C3BB-8146-BE3F-E07C60C6F55F}" type="datetime1">
              <a:rPr lang="it-IT" smtClean="0"/>
              <a:t>13/09/20</a:t>
            </a:fld>
            <a:endParaRPr lang="en-US" dirty="0"/>
          </a:p>
        </p:txBody>
      </p:sp>
      <p:sp>
        <p:nvSpPr>
          <p:cNvPr id="5" name="Segnaposto piè di pagina 4"/>
          <p:cNvSpPr>
            <a:spLocks noGrp="1"/>
          </p:cNvSpPr>
          <p:nvPr>
            <p:ph type="ftr" sz="quarter" idx="11"/>
          </p:nvPr>
        </p:nvSpPr>
        <p:spPr/>
        <p:txBody>
          <a:bodyPr rtlCol="0"/>
          <a:lstStyle/>
          <a:p>
            <a:pPr rtl="0"/>
            <a:endParaRPr lang="en-US" dirty="0"/>
          </a:p>
        </p:txBody>
      </p:sp>
      <p:sp>
        <p:nvSpPr>
          <p:cNvPr id="6" name="Segnaposto numero diapositiva 5"/>
          <p:cNvSpPr>
            <a:spLocks noGrp="1"/>
          </p:cNvSpPr>
          <p:nvPr>
            <p:ph type="sldNum" sz="quarter" idx="12"/>
          </p:nvPr>
        </p:nvSpPr>
        <p:spPr/>
        <p:txBody>
          <a:bodyPr rtlCol="0"/>
          <a:lstStyle/>
          <a:p>
            <a:pPr rtl="0"/>
            <a:fld id="{4FAB73BC-B049-4115-A692-8D63A059BFB8}" type="slidenum">
              <a:rPr lang="en-US" smtClean="0"/>
              <a:pPr/>
              <a:t>‹N›</a:t>
            </a:fld>
            <a:endParaRPr lang="en-US" dirty="0"/>
          </a:p>
        </p:txBody>
      </p:sp>
    </p:spTree>
    <p:extLst>
      <p:ext uri="{BB962C8B-B14F-4D97-AF65-F5344CB8AC3E}">
        <p14:creationId xmlns:p14="http://schemas.microsoft.com/office/powerpoint/2010/main" val="410662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contenuto 2"/>
          <p:cNvSpPr>
            <a:spLocks noGrp="1"/>
          </p:cNvSpPr>
          <p:nvPr>
            <p:ph sz="half" idx="1"/>
          </p:nvPr>
        </p:nvSpPr>
        <p:spPr>
          <a:xfrm>
            <a:off x="3867912" y="868680"/>
            <a:ext cx="3474720" cy="512064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contenuto 3"/>
          <p:cNvSpPr>
            <a:spLocks noGrp="1"/>
          </p:cNvSpPr>
          <p:nvPr>
            <p:ph sz="half" idx="2"/>
          </p:nvPr>
        </p:nvSpPr>
        <p:spPr>
          <a:xfrm>
            <a:off x="7818120" y="868680"/>
            <a:ext cx="3474720" cy="512064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8" name="Segnaposto data 7"/>
          <p:cNvSpPr>
            <a:spLocks noGrp="1"/>
          </p:cNvSpPr>
          <p:nvPr>
            <p:ph type="dt" sz="half" idx="10"/>
          </p:nvPr>
        </p:nvSpPr>
        <p:spPr/>
        <p:txBody>
          <a:bodyPr rtlCol="0"/>
          <a:lstStyle/>
          <a:p>
            <a:pPr rtl="0"/>
            <a:fld id="{C981F0EF-B9DE-4E40-BDD9-5D91D15B791C}" type="datetime1">
              <a:rPr lang="it-IT" smtClean="0"/>
              <a:t>13/09/20</a:t>
            </a:fld>
            <a:endParaRPr lang="en-US" dirty="0"/>
          </a:p>
        </p:txBody>
      </p:sp>
      <p:sp>
        <p:nvSpPr>
          <p:cNvPr id="9" name="Segnaposto piè di pagina 8"/>
          <p:cNvSpPr>
            <a:spLocks noGrp="1"/>
          </p:cNvSpPr>
          <p:nvPr>
            <p:ph type="ftr" sz="quarter" idx="11"/>
          </p:nvPr>
        </p:nvSpPr>
        <p:spPr/>
        <p:txBody>
          <a:bodyPr rtlCol="0"/>
          <a:lstStyle/>
          <a:p>
            <a:pPr rtl="0"/>
            <a:endParaRPr lang="en-US" dirty="0"/>
          </a:p>
        </p:txBody>
      </p:sp>
      <p:sp>
        <p:nvSpPr>
          <p:cNvPr id="10" name="Segnaposto numero diapositiva 9"/>
          <p:cNvSpPr>
            <a:spLocks noGrp="1"/>
          </p:cNvSpPr>
          <p:nvPr>
            <p:ph type="sldNum" sz="quarter" idx="12"/>
          </p:nvPr>
        </p:nvSpPr>
        <p:spPr/>
        <p:txBody>
          <a:bodyPr rtlCol="0"/>
          <a:lstStyle/>
          <a:p>
            <a:pPr rtl="0"/>
            <a:fld id="{4FAB73BC-B049-4115-A692-8D63A059BFB8}" type="slidenum">
              <a:rPr lang="en-US" smtClean="0"/>
              <a:pPr/>
              <a:t>‹N›</a:t>
            </a:fld>
            <a:endParaRPr lang="en-US" dirty="0"/>
          </a:p>
        </p:txBody>
      </p:sp>
    </p:spTree>
    <p:extLst>
      <p:ext uri="{BB962C8B-B14F-4D97-AF65-F5344CB8AC3E}">
        <p14:creationId xmlns:p14="http://schemas.microsoft.com/office/powerpoint/2010/main" val="141377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olo 9"/>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testo 2"/>
          <p:cNvSpPr>
            <a:spLocks noGrp="1"/>
          </p:cNvSpPr>
          <p:nvPr>
            <p:ph type="body" idx="1"/>
          </p:nvPr>
        </p:nvSpPr>
        <p:spPr>
          <a:xfrm>
            <a:off x="3867912" y="1023586"/>
            <a:ext cx="3474720" cy="807720"/>
          </a:xfrm>
        </p:spPr>
        <p:txBody>
          <a:bodyPr rtlCol="0"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gli stili del testo dello schema</a:t>
            </a:r>
          </a:p>
        </p:txBody>
      </p:sp>
      <p:sp>
        <p:nvSpPr>
          <p:cNvPr id="4" name="Segnaposto contenuto 3"/>
          <p:cNvSpPr>
            <a:spLocks noGrp="1"/>
          </p:cNvSpPr>
          <p:nvPr>
            <p:ph sz="half" idx="2"/>
          </p:nvPr>
        </p:nvSpPr>
        <p:spPr>
          <a:xfrm>
            <a:off x="3867912" y="1930936"/>
            <a:ext cx="3474720" cy="402336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5" name="Segnaposto testo 4"/>
          <p:cNvSpPr>
            <a:spLocks noGrp="1"/>
          </p:cNvSpPr>
          <p:nvPr>
            <p:ph type="body" sz="quarter" idx="3"/>
          </p:nvPr>
        </p:nvSpPr>
        <p:spPr>
          <a:xfrm>
            <a:off x="7818463" y="1023586"/>
            <a:ext cx="3474720" cy="813171"/>
          </a:xfrm>
        </p:spPr>
        <p:txBody>
          <a:bodyPr rtlCol="0"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gli stili del testo dello schema</a:t>
            </a:r>
          </a:p>
        </p:txBody>
      </p:sp>
      <p:sp>
        <p:nvSpPr>
          <p:cNvPr id="6" name="Segnaposto contenuto 5"/>
          <p:cNvSpPr>
            <a:spLocks noGrp="1"/>
          </p:cNvSpPr>
          <p:nvPr>
            <p:ph sz="quarter" idx="4"/>
          </p:nvPr>
        </p:nvSpPr>
        <p:spPr>
          <a:xfrm>
            <a:off x="7818463" y="1930936"/>
            <a:ext cx="3474720" cy="402336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2" name="Segnaposto data 1"/>
          <p:cNvSpPr>
            <a:spLocks noGrp="1"/>
          </p:cNvSpPr>
          <p:nvPr>
            <p:ph type="dt" sz="half" idx="10"/>
          </p:nvPr>
        </p:nvSpPr>
        <p:spPr/>
        <p:txBody>
          <a:bodyPr rtlCol="0"/>
          <a:lstStyle/>
          <a:p>
            <a:pPr rtl="0"/>
            <a:fld id="{B3D013AD-DC76-634E-A095-C0694D9460EF}" type="datetime1">
              <a:rPr lang="it-IT" smtClean="0"/>
              <a:t>13/09/20</a:t>
            </a:fld>
            <a:endParaRPr lang="en-US" dirty="0"/>
          </a:p>
        </p:txBody>
      </p:sp>
      <p:sp>
        <p:nvSpPr>
          <p:cNvPr id="11" name="Segnaposto piè di pagina 10"/>
          <p:cNvSpPr>
            <a:spLocks noGrp="1"/>
          </p:cNvSpPr>
          <p:nvPr>
            <p:ph type="ftr" sz="quarter" idx="11"/>
          </p:nvPr>
        </p:nvSpPr>
        <p:spPr/>
        <p:txBody>
          <a:bodyPr rtlCol="0"/>
          <a:lstStyle/>
          <a:p>
            <a:pPr rtl="0"/>
            <a:endParaRPr lang="en-US" dirty="0"/>
          </a:p>
        </p:txBody>
      </p:sp>
      <p:sp>
        <p:nvSpPr>
          <p:cNvPr id="12" name="Segnaposto numero diapositiva 11"/>
          <p:cNvSpPr>
            <a:spLocks noGrp="1"/>
          </p:cNvSpPr>
          <p:nvPr>
            <p:ph type="sldNum" sz="quarter" idx="12"/>
          </p:nvPr>
        </p:nvSpPr>
        <p:spPr/>
        <p:txBody>
          <a:bodyPr rtlCol="0"/>
          <a:lstStyle/>
          <a:p>
            <a:pPr rtl="0"/>
            <a:fld id="{4FAB73BC-B049-4115-A692-8D63A059BFB8}" type="slidenum">
              <a:rPr lang="en-US" smtClean="0"/>
              <a:pPr rtl="0"/>
              <a:t>‹N›</a:t>
            </a:fld>
            <a:endParaRPr lang="en-US" dirty="0"/>
          </a:p>
        </p:txBody>
      </p:sp>
    </p:spTree>
    <p:extLst>
      <p:ext uri="{BB962C8B-B14F-4D97-AF65-F5344CB8AC3E}">
        <p14:creationId xmlns:p14="http://schemas.microsoft.com/office/powerpoint/2010/main" val="239466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olo 5"/>
          <p:cNvSpPr>
            <a:spLocks noGrp="1"/>
          </p:cNvSpPr>
          <p:nvPr>
            <p:ph type="title"/>
          </p:nvPr>
        </p:nvSpPr>
        <p:spPr/>
        <p:txBody>
          <a:bodyPr rtlCol="0"/>
          <a:lstStyle/>
          <a:p>
            <a:pPr rtl="0"/>
            <a:r>
              <a:rPr lang="it-IT"/>
              <a:t>Fare clic per modificare lo stile del titolo dello schema</a:t>
            </a:r>
            <a:endParaRPr lang="en-US" dirty="0"/>
          </a:p>
        </p:txBody>
      </p:sp>
      <p:sp>
        <p:nvSpPr>
          <p:cNvPr id="2" name="Segnaposto data 1"/>
          <p:cNvSpPr>
            <a:spLocks noGrp="1"/>
          </p:cNvSpPr>
          <p:nvPr>
            <p:ph type="dt" sz="half" idx="10"/>
          </p:nvPr>
        </p:nvSpPr>
        <p:spPr/>
        <p:txBody>
          <a:bodyPr rtlCol="0"/>
          <a:lstStyle/>
          <a:p>
            <a:pPr rtl="0"/>
            <a:fld id="{BF7C85EA-3861-AF4B-849C-B54DD42C7FD2}" type="datetime1">
              <a:rPr lang="it-IT" smtClean="0"/>
              <a:t>13/09/20</a:t>
            </a:fld>
            <a:endParaRPr lang="en-US" dirty="0"/>
          </a:p>
        </p:txBody>
      </p:sp>
      <p:sp>
        <p:nvSpPr>
          <p:cNvPr id="7" name="Segnaposto piè di pagina 6"/>
          <p:cNvSpPr>
            <a:spLocks noGrp="1"/>
          </p:cNvSpPr>
          <p:nvPr>
            <p:ph type="ftr" sz="quarter" idx="11"/>
          </p:nvPr>
        </p:nvSpPr>
        <p:spPr/>
        <p:txBody>
          <a:bodyPr rtlCol="0"/>
          <a:lstStyle/>
          <a:p>
            <a:pPr rtl="0"/>
            <a:endParaRPr lang="en-US" dirty="0"/>
          </a:p>
        </p:txBody>
      </p:sp>
      <p:sp>
        <p:nvSpPr>
          <p:cNvPr id="8" name="Segnaposto numero diapositiva 7"/>
          <p:cNvSpPr>
            <a:spLocks noGrp="1"/>
          </p:cNvSpPr>
          <p:nvPr>
            <p:ph type="sldNum" sz="quarter" idx="12"/>
          </p:nvPr>
        </p:nvSpPr>
        <p:spPr/>
        <p:txBody>
          <a:bodyPr rtlCol="0"/>
          <a:lstStyle/>
          <a:p>
            <a:pPr rtl="0"/>
            <a:fld id="{4FAB73BC-B049-4115-A692-8D63A059BFB8}" type="slidenum">
              <a:rPr lang="en-US" smtClean="0"/>
              <a:pPr rtl="0"/>
              <a:t>‹N›</a:t>
            </a:fld>
            <a:endParaRPr lang="en-US" dirty="0"/>
          </a:p>
        </p:txBody>
      </p:sp>
    </p:spTree>
    <p:extLst>
      <p:ext uri="{BB962C8B-B14F-4D97-AF65-F5344CB8AC3E}">
        <p14:creationId xmlns:p14="http://schemas.microsoft.com/office/powerpoint/2010/main" val="632046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rtlCol="0"/>
          <a:lstStyle/>
          <a:p>
            <a:pPr rtl="0"/>
            <a:fld id="{7A19FA7F-400C-7A41-A54A-C5A00C2775F2}" type="datetime1">
              <a:rPr lang="it-IT" smtClean="0"/>
              <a:t>13/09/20</a:t>
            </a:fld>
            <a:endParaRPr lang="en-US" dirty="0"/>
          </a:p>
        </p:txBody>
      </p:sp>
      <p:sp>
        <p:nvSpPr>
          <p:cNvPr id="6" name="Segnaposto piè di pagina 5"/>
          <p:cNvSpPr>
            <a:spLocks noGrp="1"/>
          </p:cNvSpPr>
          <p:nvPr>
            <p:ph type="ftr" sz="quarter" idx="11"/>
          </p:nvPr>
        </p:nvSpPr>
        <p:spPr/>
        <p:txBody>
          <a:bodyPr rtlCol="0"/>
          <a:lstStyle/>
          <a:p>
            <a:pPr rtl="0"/>
            <a:endParaRPr lang="en-US" dirty="0"/>
          </a:p>
        </p:txBody>
      </p:sp>
      <p:sp>
        <p:nvSpPr>
          <p:cNvPr id="7" name="Segnaposto numero diapositiva 6"/>
          <p:cNvSpPr>
            <a:spLocks noGrp="1"/>
          </p:cNvSpPr>
          <p:nvPr>
            <p:ph type="sldNum" sz="quarter" idx="12"/>
          </p:nvPr>
        </p:nvSpPr>
        <p:spPr/>
        <p:txBody>
          <a:bodyPr rtlCol="0"/>
          <a:lstStyle/>
          <a:p>
            <a:pPr rtl="0"/>
            <a:fld id="{4FAB73BC-B049-4115-A692-8D63A059BFB8}" type="slidenum">
              <a:rPr lang="en-US" smtClean="0"/>
              <a:pPr/>
              <a:t>‹N›</a:t>
            </a:fld>
            <a:endParaRPr lang="en-US" dirty="0"/>
          </a:p>
        </p:txBody>
      </p:sp>
    </p:spTree>
    <p:extLst>
      <p:ext uri="{BB962C8B-B14F-4D97-AF65-F5344CB8AC3E}">
        <p14:creationId xmlns:p14="http://schemas.microsoft.com/office/powerpoint/2010/main" val="2164920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56032" y="1143000"/>
            <a:ext cx="2834640" cy="2377440"/>
          </a:xfrm>
        </p:spPr>
        <p:txBody>
          <a:bodyPr rtlCol="0" anchor="b">
            <a:normAutofit/>
          </a:bodyPr>
          <a:lstStyle>
            <a:lvl1pPr>
              <a:defRPr sz="3200" b="0" baseline="0"/>
            </a:lvl1pPr>
          </a:lstStyle>
          <a:p>
            <a:pPr rtl="0"/>
            <a:r>
              <a:rPr lang="it-IT"/>
              <a:t>Fare clic per modificare lo stile del titolo dello schema</a:t>
            </a:r>
            <a:endParaRPr lang="en-US" dirty="0"/>
          </a:p>
        </p:txBody>
      </p:sp>
      <p:sp>
        <p:nvSpPr>
          <p:cNvPr id="3" name="Segnaposto contenuto 2"/>
          <p:cNvSpPr>
            <a:spLocks noGrp="1"/>
          </p:cNvSpPr>
          <p:nvPr>
            <p:ph idx="1"/>
          </p:nvPr>
        </p:nvSpPr>
        <p:spPr>
          <a:xfrm>
            <a:off x="3906981" y="1852122"/>
            <a:ext cx="2458230" cy="2008678"/>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testo 3"/>
          <p:cNvSpPr>
            <a:spLocks noGrp="1"/>
          </p:cNvSpPr>
          <p:nvPr>
            <p:ph type="body" sz="half" idx="2"/>
          </p:nvPr>
        </p:nvSpPr>
        <p:spPr>
          <a:xfrm>
            <a:off x="256032" y="3494176"/>
            <a:ext cx="2834640" cy="2321990"/>
          </a:xfrm>
        </p:spPr>
        <p:txBody>
          <a:bodyPr rtlCol="0"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
        <p:nvSpPr>
          <p:cNvPr id="8" name="Segnaposto data 7"/>
          <p:cNvSpPr>
            <a:spLocks noGrp="1"/>
          </p:cNvSpPr>
          <p:nvPr>
            <p:ph type="dt" sz="half" idx="10"/>
          </p:nvPr>
        </p:nvSpPr>
        <p:spPr/>
        <p:txBody>
          <a:bodyPr rtlCol="0"/>
          <a:lstStyle/>
          <a:p>
            <a:pPr rtl="0"/>
            <a:fld id="{F9373809-D165-AB4C-B209-3A902F78073E}" type="datetime1">
              <a:rPr lang="it-IT" smtClean="0"/>
              <a:t>13/09/20</a:t>
            </a:fld>
            <a:endParaRPr lang="en-US" dirty="0"/>
          </a:p>
        </p:txBody>
      </p:sp>
      <p:sp>
        <p:nvSpPr>
          <p:cNvPr id="9" name="Segnaposto piè di pagina 8"/>
          <p:cNvSpPr>
            <a:spLocks noGrp="1"/>
          </p:cNvSpPr>
          <p:nvPr>
            <p:ph type="ftr" sz="quarter" idx="11"/>
          </p:nvPr>
        </p:nvSpPr>
        <p:spPr/>
        <p:txBody>
          <a:bodyPr rtlCol="0"/>
          <a:lstStyle/>
          <a:p>
            <a:pPr rtl="0"/>
            <a:endParaRPr lang="en-US" dirty="0"/>
          </a:p>
        </p:txBody>
      </p:sp>
      <p:sp>
        <p:nvSpPr>
          <p:cNvPr id="10" name="Segnaposto numero diapositiva 9"/>
          <p:cNvSpPr>
            <a:spLocks noGrp="1"/>
          </p:cNvSpPr>
          <p:nvPr>
            <p:ph type="sldNum" sz="quarter" idx="12"/>
          </p:nvPr>
        </p:nvSpPr>
        <p:spPr/>
        <p:txBody>
          <a:bodyPr rtlCol="0"/>
          <a:lstStyle/>
          <a:p>
            <a:pPr rtl="0"/>
            <a:fld id="{4FAB73BC-B049-4115-A692-8D63A059BFB8}" type="slidenum">
              <a:rPr lang="en-US" smtClean="0"/>
              <a:pPr/>
              <a:t>‹N›</a:t>
            </a:fld>
            <a:endParaRPr lang="en-US" dirty="0"/>
          </a:p>
        </p:txBody>
      </p:sp>
      <p:sp>
        <p:nvSpPr>
          <p:cNvPr id="11" name="Segnaposto contenuto 2">
            <a:extLst>
              <a:ext uri="{FF2B5EF4-FFF2-40B4-BE49-F238E27FC236}">
                <a16:creationId xmlns:a16="http://schemas.microsoft.com/office/drawing/2014/main" id="{87B0DF2F-DAFD-4616-9E25-0C28D75BF306}"/>
              </a:ext>
            </a:extLst>
          </p:cNvPr>
          <p:cNvSpPr>
            <a:spLocks noGrp="1"/>
          </p:cNvSpPr>
          <p:nvPr>
            <p:ph idx="13"/>
          </p:nvPr>
        </p:nvSpPr>
        <p:spPr>
          <a:xfrm>
            <a:off x="6491805" y="1852122"/>
            <a:ext cx="2458230" cy="2008678"/>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12" name="Segnaposto contenuto 2">
            <a:extLst>
              <a:ext uri="{FF2B5EF4-FFF2-40B4-BE49-F238E27FC236}">
                <a16:creationId xmlns:a16="http://schemas.microsoft.com/office/drawing/2014/main" id="{336DA0F9-D851-437C-A45B-EC125A3D3DB3}"/>
              </a:ext>
            </a:extLst>
          </p:cNvPr>
          <p:cNvSpPr>
            <a:spLocks noGrp="1"/>
          </p:cNvSpPr>
          <p:nvPr>
            <p:ph idx="14"/>
          </p:nvPr>
        </p:nvSpPr>
        <p:spPr>
          <a:xfrm>
            <a:off x="9076629" y="1852122"/>
            <a:ext cx="2458230" cy="2008678"/>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6" name="Segnaposto testo 5">
            <a:extLst>
              <a:ext uri="{FF2B5EF4-FFF2-40B4-BE49-F238E27FC236}">
                <a16:creationId xmlns:a16="http://schemas.microsoft.com/office/drawing/2014/main" id="{0FF0BA98-3AB4-4D88-B1C2-6279BCACFAD9}"/>
              </a:ext>
            </a:extLst>
          </p:cNvPr>
          <p:cNvSpPr>
            <a:spLocks noGrp="1"/>
          </p:cNvSpPr>
          <p:nvPr>
            <p:ph type="body" sz="quarter" idx="15"/>
          </p:nvPr>
        </p:nvSpPr>
        <p:spPr>
          <a:xfrm>
            <a:off x="3887792" y="3971924"/>
            <a:ext cx="2477419" cy="803275"/>
          </a:xfrm>
        </p:spPr>
        <p:txBody>
          <a:bodyPr rtlCol="0"/>
          <a:lstStyle>
            <a:lvl1pPr marL="0" indent="0">
              <a:buNone/>
              <a:defRPr/>
            </a:lvl1pPr>
          </a:lstStyle>
          <a:p>
            <a:pPr lvl="0" rtl="0"/>
            <a:r>
              <a:rPr lang="it-IT"/>
              <a:t>Fare clic per modificare gli stili del testo dello schema</a:t>
            </a:r>
          </a:p>
        </p:txBody>
      </p:sp>
      <p:sp>
        <p:nvSpPr>
          <p:cNvPr id="13" name="Segnaposto testo 5">
            <a:extLst>
              <a:ext uri="{FF2B5EF4-FFF2-40B4-BE49-F238E27FC236}">
                <a16:creationId xmlns:a16="http://schemas.microsoft.com/office/drawing/2014/main" id="{D9DEF72B-B924-4A0D-8C83-3B370632C0D3}"/>
              </a:ext>
            </a:extLst>
          </p:cNvPr>
          <p:cNvSpPr>
            <a:spLocks noGrp="1"/>
          </p:cNvSpPr>
          <p:nvPr>
            <p:ph type="body" sz="quarter" idx="16"/>
          </p:nvPr>
        </p:nvSpPr>
        <p:spPr>
          <a:xfrm>
            <a:off x="6472616" y="3971925"/>
            <a:ext cx="2477419" cy="803275"/>
          </a:xfrm>
        </p:spPr>
        <p:txBody>
          <a:bodyPr rtlCol="0"/>
          <a:lstStyle>
            <a:lvl1pPr marL="0" indent="0">
              <a:buNone/>
              <a:defRPr/>
            </a:lvl1pPr>
          </a:lstStyle>
          <a:p>
            <a:pPr lvl="0" rtl="0"/>
            <a:r>
              <a:rPr lang="it-IT"/>
              <a:t>Fare clic per modificare gli stili del testo dello schema</a:t>
            </a:r>
          </a:p>
        </p:txBody>
      </p:sp>
      <p:sp>
        <p:nvSpPr>
          <p:cNvPr id="14" name="Segnaposto testo 5">
            <a:extLst>
              <a:ext uri="{FF2B5EF4-FFF2-40B4-BE49-F238E27FC236}">
                <a16:creationId xmlns:a16="http://schemas.microsoft.com/office/drawing/2014/main" id="{E9D30C54-E9E8-4300-8DA4-352DB3A71A4F}"/>
              </a:ext>
            </a:extLst>
          </p:cNvPr>
          <p:cNvSpPr>
            <a:spLocks noGrp="1"/>
          </p:cNvSpPr>
          <p:nvPr>
            <p:ph type="body" sz="quarter" idx="17"/>
          </p:nvPr>
        </p:nvSpPr>
        <p:spPr>
          <a:xfrm>
            <a:off x="9070240" y="3971924"/>
            <a:ext cx="2458230" cy="803275"/>
          </a:xfrm>
        </p:spPr>
        <p:txBody>
          <a:bodyPr rtlCol="0"/>
          <a:lstStyle>
            <a:lvl1pPr marL="0" indent="0">
              <a:buNone/>
              <a:defRPr/>
            </a:lvl1pPr>
          </a:lstStyle>
          <a:p>
            <a:pPr lvl="0" rtl="0"/>
            <a:r>
              <a:rPr lang="it-IT"/>
              <a:t>Fare clic per modificare gli stili del testo dello schema</a:t>
            </a:r>
          </a:p>
        </p:txBody>
      </p:sp>
    </p:spTree>
    <p:extLst>
      <p:ext uri="{BB962C8B-B14F-4D97-AF65-F5344CB8AC3E}">
        <p14:creationId xmlns:p14="http://schemas.microsoft.com/office/powerpoint/2010/main" val="2075080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56032" y="1143000"/>
            <a:ext cx="2834640" cy="2377440"/>
          </a:xfrm>
        </p:spPr>
        <p:txBody>
          <a:bodyPr rtlCol="0" anchor="b">
            <a:normAutofit/>
          </a:bodyPr>
          <a:lstStyle>
            <a:lvl1pPr>
              <a:defRPr sz="3200" b="0"/>
            </a:lvl1pPr>
          </a:lstStyle>
          <a:p>
            <a:pPr rtl="0"/>
            <a:r>
              <a:rPr lang="it-IT"/>
              <a:t>Fare clic per modificare lo stile del titolo dello schema</a:t>
            </a:r>
            <a:endParaRPr lang="en-US" dirty="0"/>
          </a:p>
        </p:txBody>
      </p:sp>
      <p:sp>
        <p:nvSpPr>
          <p:cNvPr id="3" name="Segnaposto immagine 2"/>
          <p:cNvSpPr>
            <a:spLocks noGrp="1" noChangeAspect="1"/>
          </p:cNvSpPr>
          <p:nvPr>
            <p:ph type="pic" idx="1"/>
          </p:nvPr>
        </p:nvSpPr>
        <p:spPr>
          <a:xfrm>
            <a:off x="3570644" y="767419"/>
            <a:ext cx="8115230" cy="5330952"/>
          </a:xfrm>
          <a:solidFill>
            <a:schemeClr val="bg1">
              <a:lumMod val="75000"/>
            </a:schemeClr>
          </a:solidFill>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a:t>Fare clic sull'icona per inserire un'immagine</a:t>
            </a:r>
            <a:endParaRPr lang="en-US" dirty="0"/>
          </a:p>
        </p:txBody>
      </p:sp>
      <p:sp>
        <p:nvSpPr>
          <p:cNvPr id="4" name="Segnaposto testo 3"/>
          <p:cNvSpPr>
            <a:spLocks noGrp="1"/>
          </p:cNvSpPr>
          <p:nvPr>
            <p:ph type="body" sz="half" idx="2"/>
          </p:nvPr>
        </p:nvSpPr>
        <p:spPr>
          <a:xfrm>
            <a:off x="256032" y="3493008"/>
            <a:ext cx="2834640" cy="2322576"/>
          </a:xfrm>
        </p:spPr>
        <p:txBody>
          <a:bodyPr rtlCol="0"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
        <p:nvSpPr>
          <p:cNvPr id="8" name="Segnaposto data 7"/>
          <p:cNvSpPr>
            <a:spLocks noGrp="1"/>
          </p:cNvSpPr>
          <p:nvPr>
            <p:ph type="dt" sz="half" idx="10"/>
          </p:nvPr>
        </p:nvSpPr>
        <p:spPr/>
        <p:txBody>
          <a:bodyPr rtlCol="0"/>
          <a:lstStyle/>
          <a:p>
            <a:pPr rtl="0"/>
            <a:fld id="{CAF87804-4D43-7548-99D7-83CA6EF3F09B}" type="datetime1">
              <a:rPr lang="it-IT" smtClean="0"/>
              <a:t>13/09/20</a:t>
            </a:fld>
            <a:endParaRPr lang="en-US" dirty="0"/>
          </a:p>
        </p:txBody>
      </p:sp>
      <p:sp>
        <p:nvSpPr>
          <p:cNvPr id="9" name="Segnaposto piè di pagina 8"/>
          <p:cNvSpPr>
            <a:spLocks noGrp="1"/>
          </p:cNvSpPr>
          <p:nvPr>
            <p:ph type="ftr" sz="quarter" idx="11"/>
          </p:nvPr>
        </p:nvSpPr>
        <p:spPr>
          <a:xfrm>
            <a:off x="3499101" y="6356350"/>
            <a:ext cx="5911517" cy="365125"/>
          </a:xfrm>
        </p:spPr>
        <p:txBody>
          <a:bodyPr rtlCol="0"/>
          <a:lstStyle/>
          <a:p>
            <a:pPr rtl="0"/>
            <a:endParaRPr lang="en-US" dirty="0"/>
          </a:p>
        </p:txBody>
      </p:sp>
      <p:sp>
        <p:nvSpPr>
          <p:cNvPr id="10" name="Segnaposto numero diapositiva 9"/>
          <p:cNvSpPr>
            <a:spLocks noGrp="1"/>
          </p:cNvSpPr>
          <p:nvPr>
            <p:ph type="sldNum" sz="quarter" idx="12"/>
          </p:nvPr>
        </p:nvSpPr>
        <p:spPr/>
        <p:txBody>
          <a:bodyPr rtlCol="0"/>
          <a:lstStyle/>
          <a:p>
            <a:pPr rtl="0"/>
            <a:fld id="{4FAB73BC-B049-4115-A692-8D63A059BFB8}" type="slidenum">
              <a:rPr lang="en-US" smtClean="0"/>
              <a:pPr/>
              <a:t>‹N›</a:t>
            </a:fld>
            <a:endParaRPr lang="en-US" dirty="0"/>
          </a:p>
        </p:txBody>
      </p:sp>
    </p:spTree>
    <p:extLst>
      <p:ext uri="{BB962C8B-B14F-4D97-AF65-F5344CB8AC3E}">
        <p14:creationId xmlns:p14="http://schemas.microsoft.com/office/powerpoint/2010/main" val="3059410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ttangolo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Segnaposto titolo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pPr rtl="0"/>
            <a:r>
              <a:rPr lang="it"/>
              <a:t>Fare clic per modificare lo stile del titolo</a:t>
            </a:r>
            <a:endParaRPr lang="en-US" dirty="0"/>
          </a:p>
        </p:txBody>
      </p:sp>
      <p:sp>
        <p:nvSpPr>
          <p:cNvPr id="38" name="Rettangolo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testo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rtl="0"/>
            <a:r>
              <a:rPr lang="it"/>
              <a:t>Modifica gli stili del testo dello schema</a:t>
            </a:r>
          </a:p>
          <a:p>
            <a:pPr lvl="1" rtl="0"/>
            <a:r>
              <a:rPr lang="it"/>
              <a:t>Secondo livello</a:t>
            </a:r>
          </a:p>
          <a:p>
            <a:pPr lvl="2" rtl="0"/>
            <a:r>
              <a:rPr lang="it"/>
              <a:t>Terzo livello</a:t>
            </a:r>
          </a:p>
          <a:p>
            <a:pPr lvl="3" rtl="0"/>
            <a:r>
              <a:rPr lang="it"/>
              <a:t>Quarto livello</a:t>
            </a:r>
          </a:p>
          <a:p>
            <a:pPr lvl="4" rtl="0"/>
            <a:r>
              <a:rPr lang="it"/>
              <a:t>Quinto livello</a:t>
            </a:r>
            <a:endParaRPr lang="en-US" dirty="0"/>
          </a:p>
        </p:txBody>
      </p:sp>
      <p:sp>
        <p:nvSpPr>
          <p:cNvPr id="4" name="Segnaposto data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rtl="0"/>
            <a:fld id="{DAF70550-320B-2048-9136-7C0E4B1481B3}" type="datetime1">
              <a:rPr lang="it-IT" smtClean="0"/>
              <a:t>13/09/20</a:t>
            </a:fld>
            <a:endParaRPr lang="en-US" dirty="0"/>
          </a:p>
        </p:txBody>
      </p:sp>
      <p:sp>
        <p:nvSpPr>
          <p:cNvPr id="5" name="Segnaposto piè di pagina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rtl="0"/>
            <a:endParaRPr lang="en-US" dirty="0"/>
          </a:p>
        </p:txBody>
      </p:sp>
      <p:sp>
        <p:nvSpPr>
          <p:cNvPr id="6" name="Segnaposto numero diapositiva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rtl="0"/>
            <a:fld id="{4FAB73BC-B049-4115-A692-8D63A059BFB8}" type="slidenum">
              <a:rPr lang="en-US" smtClean="0"/>
              <a:pPr rtl="0"/>
              <a:t>‹N›</a:t>
            </a:fld>
            <a:endParaRPr lang="en-US" dirty="0"/>
          </a:p>
        </p:txBody>
      </p:sp>
    </p:spTree>
    <p:extLst>
      <p:ext uri="{BB962C8B-B14F-4D97-AF65-F5344CB8AC3E}">
        <p14:creationId xmlns:p14="http://schemas.microsoft.com/office/powerpoint/2010/main" val="435939692"/>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ttangolo 9">
            <a:extLst>
              <a:ext uri="{FF2B5EF4-FFF2-40B4-BE49-F238E27FC236}">
                <a16:creationId xmlns:a16="http://schemas.microsoft.com/office/drawing/2014/main" id="{8869841E-71E7-4F51-8E6F-5E8A5E3756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pic>
        <p:nvPicPr>
          <p:cNvPr id="6" name="Immagine 5">
            <a:extLst>
              <a:ext uri="{FF2B5EF4-FFF2-40B4-BE49-F238E27FC236}">
                <a16:creationId xmlns:a16="http://schemas.microsoft.com/office/drawing/2014/main" id="{B195F187-7EBD-6A46-85A0-266F3D283D62}"/>
              </a:ext>
            </a:extLst>
          </p:cNvPr>
          <p:cNvPicPr>
            <a:picLocks noChangeAspect="1"/>
          </p:cNvPicPr>
          <p:nvPr/>
        </p:nvPicPr>
        <p:blipFill>
          <a:blip r:embed="rId2"/>
          <a:stretch>
            <a:fillRect/>
          </a:stretch>
        </p:blipFill>
        <p:spPr>
          <a:xfrm>
            <a:off x="4482894" y="768096"/>
            <a:ext cx="7332970" cy="5330953"/>
          </a:xfrm>
          <a:prstGeom prst="rect">
            <a:avLst/>
          </a:prstGeom>
        </p:spPr>
      </p:pic>
      <p:sp>
        <p:nvSpPr>
          <p:cNvPr id="12" name="Rettangolo 11">
            <a:extLst>
              <a:ext uri="{FF2B5EF4-FFF2-40B4-BE49-F238E27FC236}">
                <a16:creationId xmlns:a16="http://schemas.microsoft.com/office/drawing/2014/main" id="{594B067E-A161-4B29-A8FA-FEEB1944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a:extLst>
              <a:ext uri="{FF2B5EF4-FFF2-40B4-BE49-F238E27FC236}">
                <a16:creationId xmlns:a16="http://schemas.microsoft.com/office/drawing/2014/main" id="{7D6CA50C-1A88-4B3F-A34F-FE199F4205A2}"/>
              </a:ext>
            </a:extLst>
          </p:cNvPr>
          <p:cNvSpPr>
            <a:spLocks noGrp="1"/>
          </p:cNvSpPr>
          <p:nvPr>
            <p:ph type="ctrTitle"/>
          </p:nvPr>
        </p:nvSpPr>
        <p:spPr>
          <a:xfrm>
            <a:off x="296468" y="1171077"/>
            <a:ext cx="4178255" cy="2475884"/>
          </a:xfrm>
        </p:spPr>
        <p:txBody>
          <a:bodyPr rtlCol="0">
            <a:normAutofit/>
          </a:bodyPr>
          <a:lstStyle/>
          <a:p>
            <a:r>
              <a:rPr lang="it-IT" sz="5400" b="1" dirty="0"/>
              <a:t>LAVORATORI  FRAGILI</a:t>
            </a:r>
            <a:br>
              <a:rPr lang="it-IT" sz="5400" b="1" dirty="0"/>
            </a:br>
            <a:r>
              <a:rPr lang="it-IT" sz="2800" b="1" i="1" dirty="0"/>
              <a:t>docenti e ATA T.I.</a:t>
            </a:r>
            <a:br>
              <a:rPr lang="it-IT" sz="2800" b="1" i="1" dirty="0"/>
            </a:br>
            <a:r>
              <a:rPr lang="it-IT" sz="2800" b="1" i="1" dirty="0"/>
              <a:t>personale a T.D.</a:t>
            </a:r>
            <a:endParaRPr lang="it-IT" sz="5400" dirty="0"/>
          </a:p>
        </p:txBody>
      </p:sp>
      <p:sp>
        <p:nvSpPr>
          <p:cNvPr id="3" name="Sottotitolo 2">
            <a:extLst>
              <a:ext uri="{FF2B5EF4-FFF2-40B4-BE49-F238E27FC236}">
                <a16:creationId xmlns:a16="http://schemas.microsoft.com/office/drawing/2014/main" id="{C9CC2D51-705E-403A-AC0E-9157DC5513A8}"/>
              </a:ext>
            </a:extLst>
          </p:cNvPr>
          <p:cNvSpPr>
            <a:spLocks noGrp="1"/>
          </p:cNvSpPr>
          <p:nvPr>
            <p:ph type="subTitle" idx="1"/>
          </p:nvPr>
        </p:nvSpPr>
        <p:spPr>
          <a:xfrm>
            <a:off x="194201" y="3782825"/>
            <a:ext cx="4324441" cy="2120629"/>
          </a:xfrm>
        </p:spPr>
        <p:txBody>
          <a:bodyPr rtlCol="0">
            <a:normAutofit/>
          </a:bodyPr>
          <a:lstStyle/>
          <a:p>
            <a:pPr>
              <a:lnSpc>
                <a:spcPts val="2160"/>
              </a:lnSpc>
              <a:spcBef>
                <a:spcPts val="0"/>
              </a:spcBef>
            </a:pPr>
            <a:r>
              <a:rPr lang="it-IT" sz="1800" b="1" dirty="0">
                <a:solidFill>
                  <a:schemeClr val="bg1"/>
                </a:solidFill>
                <a:latin typeface="Arial" panose="020B0604020202020204" pitchFamily="34" charset="0"/>
                <a:cs typeface="Arial" panose="020B0604020202020204" pitchFamily="34" charset="0"/>
              </a:rPr>
              <a:t>Nuove disposizioni con la Circolare MI n. 1585 dell’11.9.2020</a:t>
            </a:r>
            <a:r>
              <a:rPr lang="it-IT" sz="1800" dirty="0">
                <a:solidFill>
                  <a:schemeClr val="bg1"/>
                </a:solidFill>
                <a:latin typeface="Arial" panose="020B0604020202020204" pitchFamily="34" charset="0"/>
                <a:cs typeface="Arial" panose="020B0604020202020204" pitchFamily="34" charset="0"/>
              </a:rPr>
              <a:t>, </a:t>
            </a:r>
          </a:p>
          <a:p>
            <a:pPr>
              <a:lnSpc>
                <a:spcPts val="2160"/>
              </a:lnSpc>
              <a:spcBef>
                <a:spcPts val="0"/>
              </a:spcBef>
            </a:pPr>
            <a:r>
              <a:rPr lang="it-IT" sz="1800" dirty="0">
                <a:solidFill>
                  <a:schemeClr val="bg1"/>
                </a:solidFill>
                <a:latin typeface="Arial" panose="020B0604020202020204" pitchFamily="34" charset="0"/>
                <a:cs typeface="Arial" panose="020B0604020202020204" pitchFamily="34" charset="0"/>
              </a:rPr>
              <a:t>che fornisce  </a:t>
            </a:r>
            <a:r>
              <a:rPr lang="it-IT" sz="1800" i="1" dirty="0">
                <a:solidFill>
                  <a:schemeClr val="bg1"/>
                </a:solidFill>
                <a:latin typeface="Arial" panose="020B0604020202020204" pitchFamily="34" charset="0"/>
                <a:cs typeface="Arial" panose="020B0604020202020204" pitchFamily="34" charset="0"/>
              </a:rPr>
              <a:t>Indicazioni operative relative alle procedure di competenza del dirigente scolastico riguardo ai lavoratori fragili con contratto a tempo indeterminato e determinato</a:t>
            </a:r>
            <a:r>
              <a:rPr lang="it-IT" sz="1800" b="1" i="1" dirty="0">
                <a:solidFill>
                  <a:schemeClr val="bg1"/>
                </a:solidFill>
                <a:latin typeface="Arial" panose="020B0604020202020204" pitchFamily="34" charset="0"/>
                <a:cs typeface="Arial" panose="020B0604020202020204" pitchFamily="34" charset="0"/>
              </a:rPr>
              <a:t>.</a:t>
            </a:r>
            <a:endParaRPr lang="it-IT" sz="1800" dirty="0">
              <a:solidFill>
                <a:schemeClr val="bg1"/>
              </a:solidFill>
              <a:latin typeface="Arial" panose="020B0604020202020204" pitchFamily="34" charset="0"/>
              <a:cs typeface="Arial" panose="020B0604020202020204" pitchFamily="34" charset="0"/>
            </a:endParaRPr>
          </a:p>
        </p:txBody>
      </p:sp>
      <p:sp>
        <p:nvSpPr>
          <p:cNvPr id="14" name="Rettangolo 13">
            <a:extLst>
              <a:ext uri="{FF2B5EF4-FFF2-40B4-BE49-F238E27FC236}">
                <a16:creationId xmlns:a16="http://schemas.microsoft.com/office/drawing/2014/main" id="{C20C741F-0826-4AB6-A92E-AB4EB50216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Immagine 8">
            <a:extLst>
              <a:ext uri="{FF2B5EF4-FFF2-40B4-BE49-F238E27FC236}">
                <a16:creationId xmlns:a16="http://schemas.microsoft.com/office/drawing/2014/main" id="{7C35F42C-D7D8-B64F-88A0-5801E310D23B}"/>
              </a:ext>
            </a:extLst>
          </p:cNvPr>
          <p:cNvPicPr>
            <a:picLocks noChangeAspect="1"/>
          </p:cNvPicPr>
          <p:nvPr/>
        </p:nvPicPr>
        <p:blipFill>
          <a:blip r:embed="rId3"/>
          <a:stretch>
            <a:fillRect/>
          </a:stretch>
        </p:blipFill>
        <p:spPr>
          <a:xfrm>
            <a:off x="10112810" y="52633"/>
            <a:ext cx="1346373" cy="662830"/>
          </a:xfrm>
          <a:prstGeom prst="rect">
            <a:avLst/>
          </a:prstGeom>
        </p:spPr>
      </p:pic>
      <p:sp>
        <p:nvSpPr>
          <p:cNvPr id="13" name="Ovale 12">
            <a:extLst>
              <a:ext uri="{FF2B5EF4-FFF2-40B4-BE49-F238E27FC236}">
                <a16:creationId xmlns:a16="http://schemas.microsoft.com/office/drawing/2014/main" id="{1519B7D9-75C0-8E47-8566-8917CBFCC17F}"/>
              </a:ext>
            </a:extLst>
          </p:cNvPr>
          <p:cNvSpPr/>
          <p:nvPr/>
        </p:nvSpPr>
        <p:spPr>
          <a:xfrm>
            <a:off x="11060348" y="6295962"/>
            <a:ext cx="457200" cy="425513"/>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egnaposto numero diapositiva 10">
            <a:extLst>
              <a:ext uri="{FF2B5EF4-FFF2-40B4-BE49-F238E27FC236}">
                <a16:creationId xmlns:a16="http://schemas.microsoft.com/office/drawing/2014/main" id="{2E774E89-A62B-1F47-94ED-46037D378C11}"/>
              </a:ext>
            </a:extLst>
          </p:cNvPr>
          <p:cNvSpPr>
            <a:spLocks noGrp="1"/>
          </p:cNvSpPr>
          <p:nvPr>
            <p:ph type="sldNum" sz="quarter" idx="12"/>
          </p:nvPr>
        </p:nvSpPr>
        <p:spPr>
          <a:xfrm>
            <a:off x="9775857" y="6335883"/>
            <a:ext cx="1659008" cy="365125"/>
          </a:xfrm>
        </p:spPr>
        <p:txBody>
          <a:bodyPr/>
          <a:lstStyle/>
          <a:p>
            <a:pPr rtl="0"/>
            <a:fld id="{4FAB73BC-B049-4115-A692-8D63A059BFB8}" type="slidenum">
              <a:rPr lang="en-US" sz="1600" smtClean="0">
                <a:solidFill>
                  <a:schemeClr val="bg1"/>
                </a:solidFill>
                <a:latin typeface="Arial" panose="020B0604020202020204" pitchFamily="34" charset="0"/>
                <a:cs typeface="Arial" panose="020B0604020202020204" pitchFamily="34" charset="0"/>
              </a:rPr>
              <a:pPr rtl="0"/>
              <a:t>1</a:t>
            </a:fld>
            <a:endParaRPr lang="en-US" sz="1600" dirty="0">
              <a:solidFill>
                <a:schemeClr val="bg1"/>
              </a:solidFill>
              <a:latin typeface="Arial" panose="020B0604020202020204" pitchFamily="34" charset="0"/>
              <a:cs typeface="Arial" panose="020B0604020202020204" pitchFamily="34" charset="0"/>
            </a:endParaRPr>
          </a:p>
        </p:txBody>
      </p:sp>
      <p:cxnSp>
        <p:nvCxnSpPr>
          <p:cNvPr id="22" name="Connettore 1 21">
            <a:extLst>
              <a:ext uri="{FF2B5EF4-FFF2-40B4-BE49-F238E27FC236}">
                <a16:creationId xmlns:a16="http://schemas.microsoft.com/office/drawing/2014/main" id="{FA0122AA-7854-2B4D-96D6-EBC2834F905A}"/>
              </a:ext>
            </a:extLst>
          </p:cNvPr>
          <p:cNvCxnSpPr>
            <a:cxnSpLocks/>
          </p:cNvCxnSpPr>
          <p:nvPr/>
        </p:nvCxnSpPr>
        <p:spPr>
          <a:xfrm>
            <a:off x="-7913" y="6505078"/>
            <a:ext cx="11068261" cy="18000"/>
          </a:xfrm>
          <a:prstGeom prst="line">
            <a:avLst/>
          </a:prstGeom>
          <a:ln>
            <a:solidFill>
              <a:srgbClr val="00B0F0">
                <a:alpha val="50000"/>
              </a:srgbClr>
            </a:solidFill>
            <a:headEnd type="none" w="med" len="med"/>
            <a:tailEnd type="none"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745828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ttore 1 8">
            <a:extLst>
              <a:ext uri="{FF2B5EF4-FFF2-40B4-BE49-F238E27FC236}">
                <a16:creationId xmlns:a16="http://schemas.microsoft.com/office/drawing/2014/main" id="{38CA4E5C-D318-904A-B17E-88DFBD406E6D}"/>
              </a:ext>
            </a:extLst>
          </p:cNvPr>
          <p:cNvCxnSpPr>
            <a:cxnSpLocks/>
          </p:cNvCxnSpPr>
          <p:nvPr/>
        </p:nvCxnSpPr>
        <p:spPr>
          <a:xfrm>
            <a:off x="0" y="6468893"/>
            <a:ext cx="11259768" cy="0"/>
          </a:xfrm>
          <a:prstGeom prst="line">
            <a:avLst/>
          </a:prstGeom>
          <a:ln>
            <a:solidFill>
              <a:srgbClr val="00B0F0">
                <a:alpha val="50000"/>
              </a:srgbClr>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Segnaposto numero diapositiva 1">
            <a:extLst>
              <a:ext uri="{FF2B5EF4-FFF2-40B4-BE49-F238E27FC236}">
                <a16:creationId xmlns:a16="http://schemas.microsoft.com/office/drawing/2014/main" id="{7EA48DC5-993E-DA43-B0FF-6E2602D3B255}"/>
              </a:ext>
            </a:extLst>
          </p:cNvPr>
          <p:cNvSpPr>
            <a:spLocks noGrp="1"/>
          </p:cNvSpPr>
          <p:nvPr>
            <p:ph type="sldNum" sz="quarter" idx="12"/>
          </p:nvPr>
        </p:nvSpPr>
        <p:spPr>
          <a:xfrm>
            <a:off x="10332578" y="6356350"/>
            <a:ext cx="1530927" cy="365125"/>
          </a:xfrm>
        </p:spPr>
        <p:txBody>
          <a:bodyPr/>
          <a:lstStyle/>
          <a:p>
            <a:pPr rtl="0"/>
            <a:r>
              <a:rPr lang="en-US" dirty="0"/>
              <a:t> </a:t>
            </a:r>
          </a:p>
        </p:txBody>
      </p:sp>
      <p:sp>
        <p:nvSpPr>
          <p:cNvPr id="3" name="Rettangolo 2">
            <a:extLst>
              <a:ext uri="{FF2B5EF4-FFF2-40B4-BE49-F238E27FC236}">
                <a16:creationId xmlns:a16="http://schemas.microsoft.com/office/drawing/2014/main" id="{15E72899-BED0-3F42-8098-C829A27D7ADC}"/>
              </a:ext>
            </a:extLst>
          </p:cNvPr>
          <p:cNvSpPr/>
          <p:nvPr/>
        </p:nvSpPr>
        <p:spPr>
          <a:xfrm>
            <a:off x="0" y="875489"/>
            <a:ext cx="11274357" cy="5447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dirty="0">
                <a:latin typeface="Arial" panose="020B0604020202020204" pitchFamily="34" charset="0"/>
                <a:cs typeface="Arial" panose="020B0604020202020204" pitchFamily="34" charset="0"/>
              </a:rPr>
              <a:t>Lo svolgimento delle visite mediche </a:t>
            </a:r>
            <a:endParaRPr lang="it-IT" sz="2200" dirty="0">
              <a:latin typeface="Arial" panose="020B0604020202020204" pitchFamily="34" charset="0"/>
              <a:cs typeface="Arial" panose="020B0604020202020204" pitchFamily="34" charset="0"/>
            </a:endParaRPr>
          </a:p>
        </p:txBody>
      </p:sp>
      <p:pic>
        <p:nvPicPr>
          <p:cNvPr id="4" name="Immagine 3">
            <a:extLst>
              <a:ext uri="{FF2B5EF4-FFF2-40B4-BE49-F238E27FC236}">
                <a16:creationId xmlns:a16="http://schemas.microsoft.com/office/drawing/2014/main" id="{CC1BB6BE-1C6C-A847-A134-B6BE386DCDB1}"/>
              </a:ext>
            </a:extLst>
          </p:cNvPr>
          <p:cNvPicPr>
            <a:picLocks noChangeAspect="1"/>
          </p:cNvPicPr>
          <p:nvPr/>
        </p:nvPicPr>
        <p:blipFill>
          <a:blip r:embed="rId2"/>
          <a:stretch>
            <a:fillRect/>
          </a:stretch>
        </p:blipFill>
        <p:spPr>
          <a:xfrm>
            <a:off x="9920059" y="136525"/>
            <a:ext cx="1346373" cy="662830"/>
          </a:xfrm>
          <a:prstGeom prst="rect">
            <a:avLst/>
          </a:prstGeom>
        </p:spPr>
      </p:pic>
      <p:sp>
        <p:nvSpPr>
          <p:cNvPr id="5" name="Rettangolo 4">
            <a:extLst>
              <a:ext uri="{FF2B5EF4-FFF2-40B4-BE49-F238E27FC236}">
                <a16:creationId xmlns:a16="http://schemas.microsoft.com/office/drawing/2014/main" id="{EB428D8A-C463-8C4D-824D-DC7497C5FF66}"/>
              </a:ext>
            </a:extLst>
          </p:cNvPr>
          <p:cNvSpPr/>
          <p:nvPr/>
        </p:nvSpPr>
        <p:spPr>
          <a:xfrm>
            <a:off x="11741285" y="1498059"/>
            <a:ext cx="450715" cy="45817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2A881DE-B5EC-3249-8AE1-BBCDB71E6DC0}"/>
              </a:ext>
            </a:extLst>
          </p:cNvPr>
          <p:cNvSpPr txBox="1"/>
          <p:nvPr/>
        </p:nvSpPr>
        <p:spPr>
          <a:xfrm>
            <a:off x="301557" y="1682885"/>
            <a:ext cx="10972800" cy="4704621"/>
          </a:xfrm>
          <a:prstGeom prst="rect">
            <a:avLst/>
          </a:prstGeom>
          <a:noFill/>
        </p:spPr>
        <p:txBody>
          <a:bodyPr wrap="square" rtlCol="0">
            <a:spAutoFit/>
          </a:bodyPr>
          <a:lstStyle/>
          <a:p>
            <a:pPr marL="342900" lvl="0" indent="-342900" algn="just">
              <a:buFont typeface="+mj-lt"/>
              <a:buAutoNum type="arabicPeriod"/>
            </a:pPr>
            <a:r>
              <a:rPr lang="it-IT" sz="1500" dirty="0">
                <a:latin typeface="Arial" panose="020B0604020202020204" pitchFamily="34" charset="0"/>
                <a:cs typeface="Arial" panose="020B0604020202020204" pitchFamily="34" charset="0"/>
              </a:rPr>
              <a:t>Il lavoratore richiede al dirigente scolastico di essere sottoposto a visita. Al momento della visita fornisce al medico la documentazione medica relativa alle pregresse patologie diagnosticate, a supporto della valutazione del medico stesso</a:t>
            </a:r>
            <a:r>
              <a:rPr lang="it-IT" sz="1500" b="1" dirty="0">
                <a:latin typeface="Arial" panose="020B0604020202020204" pitchFamily="34" charset="0"/>
                <a:cs typeface="Arial" panose="020B0604020202020204" pitchFamily="34" charset="0"/>
              </a:rPr>
              <a:t>.</a:t>
            </a:r>
            <a:endParaRPr lang="it-IT" sz="1500" dirty="0">
              <a:latin typeface="Arial" panose="020B0604020202020204" pitchFamily="34" charset="0"/>
              <a:cs typeface="Arial" panose="020B0604020202020204" pitchFamily="34" charset="0"/>
            </a:endParaRPr>
          </a:p>
          <a:p>
            <a:pPr marL="342900" indent="-342900" algn="just">
              <a:buFont typeface="+mj-lt"/>
              <a:buAutoNum type="arabicPeriod"/>
            </a:pPr>
            <a:endParaRPr lang="it-IT" sz="1500" dirty="0">
              <a:latin typeface="Arial" panose="020B0604020202020204" pitchFamily="34" charset="0"/>
              <a:cs typeface="Arial" panose="020B0604020202020204" pitchFamily="34" charset="0"/>
            </a:endParaRPr>
          </a:p>
          <a:p>
            <a:pPr marL="342900" lvl="0" indent="-342900" algn="just">
              <a:buFont typeface="+mj-lt"/>
              <a:buAutoNum type="arabicPeriod"/>
            </a:pPr>
            <a:r>
              <a:rPr lang="it-IT" sz="1500" dirty="0">
                <a:latin typeface="Arial" panose="020B0604020202020204" pitchFamily="34" charset="0"/>
                <a:cs typeface="Arial" panose="020B0604020202020204" pitchFamily="34" charset="0"/>
              </a:rPr>
              <a:t>Il Dirigente scolastico attiva formalmente la sorveglianza sanitaria attraverso l’invio di apposita richiesta al medico competente (o a uno degli Enti competenti alternativi). </a:t>
            </a:r>
          </a:p>
          <a:p>
            <a:pPr marL="342900" indent="-342900" algn="just">
              <a:buFont typeface="+mj-lt"/>
              <a:buAutoNum type="arabicPeriod"/>
            </a:pPr>
            <a:endParaRPr lang="it-IT" sz="1500" dirty="0">
              <a:latin typeface="Arial" panose="020B0604020202020204" pitchFamily="34" charset="0"/>
              <a:cs typeface="Arial" panose="020B0604020202020204" pitchFamily="34" charset="0"/>
            </a:endParaRPr>
          </a:p>
          <a:p>
            <a:pPr marL="342900" lvl="0" indent="-342900" algn="just">
              <a:buFont typeface="+mj-lt"/>
              <a:buAutoNum type="arabicPeriod"/>
            </a:pPr>
            <a:r>
              <a:rPr lang="it-IT" sz="1500" dirty="0">
                <a:latin typeface="Arial" panose="020B0604020202020204" pitchFamily="34" charset="0"/>
                <a:cs typeface="Arial" panose="020B0604020202020204" pitchFamily="34" charset="0"/>
              </a:rPr>
              <a:t>Il Dirigente scolastico concorda con il medico competente le procedure organizzative per l’effettuazione delle visite. Al  lavoratore sarà comunicata la sede per l’effettuazione della visita: presso i locali scolastici o presso uno degli Enti competenti alternativi. Nel secondo caso  sarà l’Ente coinvolto a comunicare al lavoratore luogo e data della visita. </a:t>
            </a:r>
          </a:p>
          <a:p>
            <a:pPr lvl="0" algn="just"/>
            <a:endParaRPr lang="it-IT" sz="1500" dirty="0">
              <a:latin typeface="Arial" panose="020B0604020202020204" pitchFamily="34" charset="0"/>
              <a:cs typeface="Arial" panose="020B0604020202020204" pitchFamily="34" charset="0"/>
            </a:endParaRPr>
          </a:p>
          <a:p>
            <a:pPr marL="342900" indent="-342900" algn="just">
              <a:buFont typeface="+mj-lt"/>
              <a:buAutoNum type="arabicPeriod" startAt="4"/>
            </a:pPr>
            <a:r>
              <a:rPr lang="it-IT" sz="1500" dirty="0">
                <a:latin typeface="Arial" panose="020B0604020202020204" pitchFamily="34" charset="0"/>
                <a:cs typeface="Arial" panose="020B0604020202020204" pitchFamily="34" charset="0"/>
              </a:rPr>
              <a:t>In attesa della visita medica richiesta, se il DS  è  in possesso di elementi che fanno ragionevolmente presumere un pericolo per la sicurezza e per l’incolumità fisica del dipendente interessato, potrà disporre la sospensione cautelare dal servizio  sino alla data della visita. Salvo situazioni di urgenza da motivare esplicitamente, la sospensione è preceduta da comunicazione all'interessato, che, entro i successivi 5 giorni può  presentare memorie e documenti che l'amministrazione ha l'obbligo di valutare. La sospensione </a:t>
            </a:r>
            <a:r>
              <a:rPr lang="it-IT" sz="1500" dirty="0" err="1">
                <a:latin typeface="Arial" panose="020B0604020202020204" pitchFamily="34" charset="0"/>
                <a:cs typeface="Arial" panose="020B0604020202020204" pitchFamily="34" charset="0"/>
              </a:rPr>
              <a:t>e'</a:t>
            </a:r>
            <a:r>
              <a:rPr lang="it-IT" sz="1500" dirty="0">
                <a:latin typeface="Arial" panose="020B0604020202020204" pitchFamily="34" charset="0"/>
                <a:cs typeface="Arial" panose="020B0604020202020204" pitchFamily="34" charset="0"/>
              </a:rPr>
              <a:t> disposta con atto motivato e comunicata all'interessato. </a:t>
            </a:r>
          </a:p>
          <a:p>
            <a:pPr marL="342000" indent="-342000" algn="just"/>
            <a:r>
              <a:rPr lang="it-IT" sz="1500" dirty="0">
                <a:latin typeface="Arial" panose="020B0604020202020204" pitchFamily="34" charset="0"/>
                <a:cs typeface="Arial" panose="020B0604020202020204" pitchFamily="34" charset="0"/>
              </a:rPr>
              <a:t>	L'efficacia della sospensione cessa immediatamente ove, all'esito dell'accertamento medico, non sia riscontrata alcuna inidoneità psicofisica. </a:t>
            </a:r>
          </a:p>
          <a:p>
            <a:pPr marL="342000" indent="-342000" algn="just"/>
            <a:r>
              <a:rPr lang="it-IT" sz="1500" dirty="0">
                <a:latin typeface="Arial" panose="020B0604020202020204" pitchFamily="34" charset="0"/>
                <a:cs typeface="Arial" panose="020B0604020202020204" pitchFamily="34" charset="0"/>
              </a:rPr>
              <a:t>	Al dipendente sospeso in via cautelare dal servizio è corrisposta un'indennità pari al trattamento retributivo spettante in caso di assenza per malattia.  </a:t>
            </a:r>
          </a:p>
          <a:p>
            <a:pPr marL="342900" indent="-342900" algn="just">
              <a:lnSpc>
                <a:spcPts val="1920"/>
              </a:lnSpc>
              <a:buFont typeface="+mj-lt"/>
              <a:buAutoNum type="arabicPeriod"/>
            </a:pPr>
            <a:endParaRPr lang="it-IT" sz="1500" dirty="0">
              <a:latin typeface="Arial" panose="020B0604020202020204" pitchFamily="34" charset="0"/>
              <a:cs typeface="Arial" panose="020B0604020202020204" pitchFamily="34" charset="0"/>
            </a:endParaRPr>
          </a:p>
        </p:txBody>
      </p:sp>
      <p:sp>
        <p:nvSpPr>
          <p:cNvPr id="7" name="Ovale 6">
            <a:extLst>
              <a:ext uri="{FF2B5EF4-FFF2-40B4-BE49-F238E27FC236}">
                <a16:creationId xmlns:a16="http://schemas.microsoft.com/office/drawing/2014/main" id="{1716A814-9EC1-714E-B230-A35818AEB1C8}"/>
              </a:ext>
            </a:extLst>
          </p:cNvPr>
          <p:cNvSpPr/>
          <p:nvPr/>
        </p:nvSpPr>
        <p:spPr>
          <a:xfrm>
            <a:off x="10885251" y="6241782"/>
            <a:ext cx="457200" cy="425513"/>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aposto numero diapositiva 10">
            <a:extLst>
              <a:ext uri="{FF2B5EF4-FFF2-40B4-BE49-F238E27FC236}">
                <a16:creationId xmlns:a16="http://schemas.microsoft.com/office/drawing/2014/main" id="{36CBD314-D7A5-124C-8665-3A8C14DC3E5D}"/>
              </a:ext>
            </a:extLst>
          </p:cNvPr>
          <p:cNvSpPr txBox="1">
            <a:spLocks/>
          </p:cNvSpPr>
          <p:nvPr/>
        </p:nvSpPr>
        <p:spPr>
          <a:xfrm>
            <a:off x="9600760" y="6281703"/>
            <a:ext cx="1659008" cy="365125"/>
          </a:xfrm>
          <a:prstGeom prst="rect">
            <a:avLst/>
          </a:prstGeom>
        </p:spPr>
        <p:txBody>
          <a:bodyPr vert="horz" lIns="91440" tIns="45720" rIns="91440" bIns="45720" rtlCol="0" anchor="ctr"/>
          <a:lstStyle>
            <a:defPPr rtl="0">
              <a:defRPr lang="it-it"/>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z="1600" smtClean="0">
                <a:solidFill>
                  <a:schemeClr val="bg1"/>
                </a:solidFill>
                <a:latin typeface="Arial" panose="020B0604020202020204" pitchFamily="34" charset="0"/>
                <a:cs typeface="Arial" panose="020B0604020202020204" pitchFamily="34" charset="0"/>
              </a:rPr>
              <a:pPr/>
              <a:t>2</a:t>
            </a:fld>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3562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ttore 1 8">
            <a:extLst>
              <a:ext uri="{FF2B5EF4-FFF2-40B4-BE49-F238E27FC236}">
                <a16:creationId xmlns:a16="http://schemas.microsoft.com/office/drawing/2014/main" id="{60B36699-5650-394D-8A97-C080E6278767}"/>
              </a:ext>
            </a:extLst>
          </p:cNvPr>
          <p:cNvCxnSpPr>
            <a:cxnSpLocks/>
          </p:cNvCxnSpPr>
          <p:nvPr/>
        </p:nvCxnSpPr>
        <p:spPr>
          <a:xfrm>
            <a:off x="0" y="6468893"/>
            <a:ext cx="11259768" cy="0"/>
          </a:xfrm>
          <a:prstGeom prst="line">
            <a:avLst/>
          </a:prstGeom>
          <a:ln>
            <a:solidFill>
              <a:srgbClr val="00B0F0">
                <a:alpha val="50000"/>
              </a:srgbClr>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Segnaposto numero diapositiva 1">
            <a:extLst>
              <a:ext uri="{FF2B5EF4-FFF2-40B4-BE49-F238E27FC236}">
                <a16:creationId xmlns:a16="http://schemas.microsoft.com/office/drawing/2014/main" id="{7EA48DC5-993E-DA43-B0FF-6E2602D3B255}"/>
              </a:ext>
            </a:extLst>
          </p:cNvPr>
          <p:cNvSpPr>
            <a:spLocks noGrp="1"/>
          </p:cNvSpPr>
          <p:nvPr>
            <p:ph type="sldNum" sz="quarter" idx="12"/>
          </p:nvPr>
        </p:nvSpPr>
        <p:spPr>
          <a:xfrm>
            <a:off x="10332578" y="6356350"/>
            <a:ext cx="1530927" cy="365125"/>
          </a:xfrm>
        </p:spPr>
        <p:txBody>
          <a:bodyPr/>
          <a:lstStyle/>
          <a:p>
            <a:pPr rtl="0"/>
            <a:r>
              <a:rPr lang="en-US" dirty="0"/>
              <a:t> </a:t>
            </a:r>
          </a:p>
        </p:txBody>
      </p:sp>
      <p:sp>
        <p:nvSpPr>
          <p:cNvPr id="3" name="Rettangolo 2">
            <a:extLst>
              <a:ext uri="{FF2B5EF4-FFF2-40B4-BE49-F238E27FC236}">
                <a16:creationId xmlns:a16="http://schemas.microsoft.com/office/drawing/2014/main" id="{15E72899-BED0-3F42-8098-C829A27D7ADC}"/>
              </a:ext>
            </a:extLst>
          </p:cNvPr>
          <p:cNvSpPr/>
          <p:nvPr/>
        </p:nvSpPr>
        <p:spPr>
          <a:xfrm>
            <a:off x="0" y="875489"/>
            <a:ext cx="11274357" cy="5447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dirty="0">
                <a:latin typeface="Arial" panose="020B0604020202020204" pitchFamily="34" charset="0"/>
                <a:cs typeface="Arial" panose="020B0604020202020204" pitchFamily="34" charset="0"/>
              </a:rPr>
              <a:t>Lo svolgimento delle visite mediche </a:t>
            </a:r>
            <a:endParaRPr lang="it-IT" sz="2200" dirty="0">
              <a:latin typeface="Arial" panose="020B0604020202020204" pitchFamily="34" charset="0"/>
              <a:cs typeface="Arial" panose="020B0604020202020204" pitchFamily="34" charset="0"/>
            </a:endParaRPr>
          </a:p>
        </p:txBody>
      </p:sp>
      <p:pic>
        <p:nvPicPr>
          <p:cNvPr id="4" name="Immagine 3">
            <a:extLst>
              <a:ext uri="{FF2B5EF4-FFF2-40B4-BE49-F238E27FC236}">
                <a16:creationId xmlns:a16="http://schemas.microsoft.com/office/drawing/2014/main" id="{CC1BB6BE-1C6C-A847-A134-B6BE386DCDB1}"/>
              </a:ext>
            </a:extLst>
          </p:cNvPr>
          <p:cNvPicPr>
            <a:picLocks noChangeAspect="1"/>
          </p:cNvPicPr>
          <p:nvPr/>
        </p:nvPicPr>
        <p:blipFill>
          <a:blip r:embed="rId2"/>
          <a:stretch>
            <a:fillRect/>
          </a:stretch>
        </p:blipFill>
        <p:spPr>
          <a:xfrm>
            <a:off x="9920059" y="136525"/>
            <a:ext cx="1346373" cy="662830"/>
          </a:xfrm>
          <a:prstGeom prst="rect">
            <a:avLst/>
          </a:prstGeom>
        </p:spPr>
      </p:pic>
      <p:sp>
        <p:nvSpPr>
          <p:cNvPr id="5" name="Rettangolo 4">
            <a:extLst>
              <a:ext uri="{FF2B5EF4-FFF2-40B4-BE49-F238E27FC236}">
                <a16:creationId xmlns:a16="http://schemas.microsoft.com/office/drawing/2014/main" id="{EB428D8A-C463-8C4D-824D-DC7497C5FF66}"/>
              </a:ext>
            </a:extLst>
          </p:cNvPr>
          <p:cNvSpPr/>
          <p:nvPr/>
        </p:nvSpPr>
        <p:spPr>
          <a:xfrm>
            <a:off x="11789923" y="1498059"/>
            <a:ext cx="402077" cy="45817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2A881DE-B5EC-3249-8AE1-BBCDB71E6DC0}"/>
              </a:ext>
            </a:extLst>
          </p:cNvPr>
          <p:cNvSpPr txBox="1"/>
          <p:nvPr/>
        </p:nvSpPr>
        <p:spPr>
          <a:xfrm>
            <a:off x="301557" y="2078468"/>
            <a:ext cx="10972800" cy="3093154"/>
          </a:xfrm>
          <a:prstGeom prst="rect">
            <a:avLst/>
          </a:prstGeom>
          <a:noFill/>
        </p:spPr>
        <p:txBody>
          <a:bodyPr wrap="square" rtlCol="0">
            <a:spAutoFit/>
          </a:bodyPr>
          <a:lstStyle/>
          <a:p>
            <a:pPr marL="342900" lvl="0" indent="-342900" algn="just">
              <a:buFont typeface="+mj-lt"/>
              <a:buAutoNum type="arabicPeriod" startAt="5"/>
            </a:pPr>
            <a:r>
              <a:rPr lang="it-IT" sz="1500" dirty="0">
                <a:latin typeface="Arial" panose="020B0604020202020204" pitchFamily="34" charset="0"/>
                <a:cs typeface="Arial" panose="020B0604020202020204" pitchFamily="34" charset="0"/>
              </a:rPr>
              <a:t>Il DS fornisce al medico una dettagliata descrizione della mansione svolta dal lavoratore, della postazione/ambiente di lavoro dove presta l’attività,  le informazioni relative alle misure di prevenzione e protezione adottate per mitigare il rischio da Covid-19 all’interno della Scuola nonché le informazioni relative all'integrazione del documento di valutazione del rischio, in particolare con riferimento alle misure di prevenzione e protezione adottate per mitigare il rischio da SARS-CoV-2.</a:t>
            </a:r>
          </a:p>
          <a:p>
            <a:pPr marL="342900" indent="-342900" algn="just">
              <a:buFont typeface="+mj-lt"/>
              <a:buAutoNum type="arabicPeriod" startAt="5"/>
            </a:pPr>
            <a:endParaRPr lang="it-IT" sz="1500" dirty="0">
              <a:latin typeface="Arial" panose="020B0604020202020204" pitchFamily="34" charset="0"/>
              <a:cs typeface="Arial" panose="020B0604020202020204" pitchFamily="34" charset="0"/>
            </a:endParaRPr>
          </a:p>
          <a:p>
            <a:pPr marL="342900" lvl="0" indent="-342900" algn="just">
              <a:buFont typeface="+mj-lt"/>
              <a:buAutoNum type="arabicPeriod" startAt="5"/>
            </a:pPr>
            <a:r>
              <a:rPr lang="it-IT" sz="1500" dirty="0">
                <a:latin typeface="Arial" panose="020B0604020202020204" pitchFamily="34" charset="0"/>
                <a:cs typeface="Arial" panose="020B0604020202020204" pitchFamily="34" charset="0"/>
              </a:rPr>
              <a:t>Il medico, sulla base delle risultanze della visita</a:t>
            </a:r>
            <a:r>
              <a:rPr lang="it-IT" sz="1500" i="1" dirty="0">
                <a:latin typeface="Arial" panose="020B0604020202020204" pitchFamily="34" charset="0"/>
                <a:cs typeface="Arial" panose="020B0604020202020204" pitchFamily="34" charset="0"/>
              </a:rPr>
              <a:t>, “esprimerà il giudizio di idoneità fornendo, in via prioritaria, indicazioni per l’adozione di soluzioni maggiormente cautelative per la salute del lavoratore o della lavoratrice per fronteggiare il rischio da SARS-CoV-2 (Covid-19), riservando il giudizio di inidoneità temporanea solo ai casi che non consentano soluzioni alternative</a:t>
            </a:r>
            <a:r>
              <a:rPr lang="it-IT" sz="1500" dirty="0">
                <a:latin typeface="Arial" panose="020B0604020202020204" pitchFamily="34" charset="0"/>
                <a:cs typeface="Arial" panose="020B0604020202020204" pitchFamily="34" charset="0"/>
              </a:rPr>
              <a:t>” (Circolare del Ministero della Salute e del Ministero del Lavoro e delle Politiche Sociali del 4 settembre 2020, n. 13). </a:t>
            </a:r>
          </a:p>
          <a:p>
            <a:pPr algn="just"/>
            <a:r>
              <a:rPr lang="it-IT" sz="1500" dirty="0">
                <a:latin typeface="Arial" panose="020B0604020202020204" pitchFamily="34" charset="0"/>
                <a:cs typeface="Arial" panose="020B0604020202020204" pitchFamily="34" charset="0"/>
              </a:rPr>
              <a:t>       La visita dovrà essere ripetuta periodicamente anche in base all’andamento epidemiologico. </a:t>
            </a:r>
          </a:p>
          <a:p>
            <a:pPr marL="342900" indent="-342900" algn="just">
              <a:buFont typeface="+mj-lt"/>
              <a:buAutoNum type="arabicPeriod"/>
            </a:pPr>
            <a:endParaRPr lang="it-IT" sz="1500" dirty="0">
              <a:latin typeface="Arial" panose="020B0604020202020204" pitchFamily="34" charset="0"/>
              <a:cs typeface="Arial" panose="020B0604020202020204" pitchFamily="34" charset="0"/>
            </a:endParaRPr>
          </a:p>
          <a:p>
            <a:pPr marL="342900" indent="-342900" algn="just">
              <a:buFont typeface="+mj-lt"/>
              <a:buAutoNum type="arabicPeriod" startAt="7"/>
            </a:pPr>
            <a:r>
              <a:rPr lang="it-IT" sz="1500" dirty="0">
                <a:latin typeface="Arial" panose="020B0604020202020204" pitchFamily="34" charset="0"/>
                <a:cs typeface="Arial" panose="020B0604020202020204" pitchFamily="34" charset="0"/>
              </a:rPr>
              <a:t>Il Dirigente Scolastico, sulla base delle indicazioni del medico competente, assume le necessarie determinazioni.</a:t>
            </a:r>
          </a:p>
        </p:txBody>
      </p:sp>
      <p:sp>
        <p:nvSpPr>
          <p:cNvPr id="7" name="Ovale 6">
            <a:extLst>
              <a:ext uri="{FF2B5EF4-FFF2-40B4-BE49-F238E27FC236}">
                <a16:creationId xmlns:a16="http://schemas.microsoft.com/office/drawing/2014/main" id="{1716A814-9EC1-714E-B230-A35818AEB1C8}"/>
              </a:ext>
            </a:extLst>
          </p:cNvPr>
          <p:cNvSpPr/>
          <p:nvPr/>
        </p:nvSpPr>
        <p:spPr>
          <a:xfrm>
            <a:off x="10885251" y="6261237"/>
            <a:ext cx="457200" cy="425513"/>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aposto numero diapositiva 10">
            <a:extLst>
              <a:ext uri="{FF2B5EF4-FFF2-40B4-BE49-F238E27FC236}">
                <a16:creationId xmlns:a16="http://schemas.microsoft.com/office/drawing/2014/main" id="{36CBD314-D7A5-124C-8665-3A8C14DC3E5D}"/>
              </a:ext>
            </a:extLst>
          </p:cNvPr>
          <p:cNvSpPr txBox="1">
            <a:spLocks/>
          </p:cNvSpPr>
          <p:nvPr/>
        </p:nvSpPr>
        <p:spPr>
          <a:xfrm>
            <a:off x="9600760" y="6301158"/>
            <a:ext cx="1659008" cy="365125"/>
          </a:xfrm>
          <a:prstGeom prst="rect">
            <a:avLst/>
          </a:prstGeom>
        </p:spPr>
        <p:txBody>
          <a:bodyPr vert="horz" lIns="91440" tIns="45720" rIns="91440" bIns="45720" rtlCol="0" anchor="ctr"/>
          <a:lstStyle>
            <a:defPPr rtl="0">
              <a:defRPr lang="it-it"/>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z="1600" smtClean="0">
                <a:solidFill>
                  <a:schemeClr val="bg1"/>
                </a:solidFill>
                <a:latin typeface="Arial" panose="020B0604020202020204" pitchFamily="34" charset="0"/>
                <a:cs typeface="Arial" panose="020B0604020202020204" pitchFamily="34" charset="0"/>
              </a:rPr>
              <a:pPr/>
              <a:t>3</a:t>
            </a:fld>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290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ttore 1 8">
            <a:extLst>
              <a:ext uri="{FF2B5EF4-FFF2-40B4-BE49-F238E27FC236}">
                <a16:creationId xmlns:a16="http://schemas.microsoft.com/office/drawing/2014/main" id="{0356371C-C254-2146-AC93-B46532121513}"/>
              </a:ext>
            </a:extLst>
          </p:cNvPr>
          <p:cNvCxnSpPr>
            <a:cxnSpLocks/>
          </p:cNvCxnSpPr>
          <p:nvPr/>
        </p:nvCxnSpPr>
        <p:spPr>
          <a:xfrm>
            <a:off x="0" y="6468893"/>
            <a:ext cx="11259768" cy="0"/>
          </a:xfrm>
          <a:prstGeom prst="line">
            <a:avLst/>
          </a:prstGeom>
          <a:ln>
            <a:solidFill>
              <a:srgbClr val="00B0F0">
                <a:alpha val="50000"/>
              </a:srgbClr>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Segnaposto numero diapositiva 1">
            <a:extLst>
              <a:ext uri="{FF2B5EF4-FFF2-40B4-BE49-F238E27FC236}">
                <a16:creationId xmlns:a16="http://schemas.microsoft.com/office/drawing/2014/main" id="{7EA48DC5-993E-DA43-B0FF-6E2602D3B255}"/>
              </a:ext>
            </a:extLst>
          </p:cNvPr>
          <p:cNvSpPr>
            <a:spLocks noGrp="1"/>
          </p:cNvSpPr>
          <p:nvPr>
            <p:ph type="sldNum" sz="quarter" idx="12"/>
          </p:nvPr>
        </p:nvSpPr>
        <p:spPr>
          <a:xfrm>
            <a:off x="10332578" y="6356350"/>
            <a:ext cx="1530927" cy="365125"/>
          </a:xfrm>
        </p:spPr>
        <p:txBody>
          <a:bodyPr/>
          <a:lstStyle/>
          <a:p>
            <a:pPr rtl="0"/>
            <a:r>
              <a:rPr lang="en-US" dirty="0"/>
              <a:t> </a:t>
            </a:r>
          </a:p>
        </p:txBody>
      </p:sp>
      <p:sp>
        <p:nvSpPr>
          <p:cNvPr id="3" name="Rettangolo 2">
            <a:extLst>
              <a:ext uri="{FF2B5EF4-FFF2-40B4-BE49-F238E27FC236}">
                <a16:creationId xmlns:a16="http://schemas.microsoft.com/office/drawing/2014/main" id="{15E72899-BED0-3F42-8098-C829A27D7ADC}"/>
              </a:ext>
            </a:extLst>
          </p:cNvPr>
          <p:cNvSpPr/>
          <p:nvPr/>
        </p:nvSpPr>
        <p:spPr>
          <a:xfrm>
            <a:off x="0" y="875489"/>
            <a:ext cx="11274357" cy="544749"/>
          </a:xfrm>
          <a:prstGeom prst="rect">
            <a:avLst/>
          </a:prstGeom>
          <a:solidFill>
            <a:srgbClr val="FF87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dirty="0">
                <a:latin typeface="Arial" panose="020B0604020202020204" pitchFamily="34" charset="0"/>
                <a:ea typeface="Calibri" panose="020F0502020204030204" pitchFamily="34" charset="0"/>
                <a:cs typeface="Arial" panose="020B0604020202020204" pitchFamily="34" charset="0"/>
              </a:rPr>
              <a:t>Gli esiti</a:t>
            </a:r>
            <a:r>
              <a:rPr lang="it-IT" sz="2200" dirty="0">
                <a:latin typeface="Arial" panose="020B0604020202020204" pitchFamily="34" charset="0"/>
                <a:cs typeface="Arial" panose="020B0604020202020204" pitchFamily="34" charset="0"/>
              </a:rPr>
              <a:t> </a:t>
            </a:r>
          </a:p>
        </p:txBody>
      </p:sp>
      <p:pic>
        <p:nvPicPr>
          <p:cNvPr id="4" name="Immagine 3">
            <a:extLst>
              <a:ext uri="{FF2B5EF4-FFF2-40B4-BE49-F238E27FC236}">
                <a16:creationId xmlns:a16="http://schemas.microsoft.com/office/drawing/2014/main" id="{CC1BB6BE-1C6C-A847-A134-B6BE386DCDB1}"/>
              </a:ext>
            </a:extLst>
          </p:cNvPr>
          <p:cNvPicPr>
            <a:picLocks noChangeAspect="1"/>
          </p:cNvPicPr>
          <p:nvPr/>
        </p:nvPicPr>
        <p:blipFill>
          <a:blip r:embed="rId2"/>
          <a:stretch>
            <a:fillRect/>
          </a:stretch>
        </p:blipFill>
        <p:spPr>
          <a:xfrm>
            <a:off x="9920059" y="136525"/>
            <a:ext cx="1346373" cy="662830"/>
          </a:xfrm>
          <a:prstGeom prst="rect">
            <a:avLst/>
          </a:prstGeom>
        </p:spPr>
      </p:pic>
      <p:sp>
        <p:nvSpPr>
          <p:cNvPr id="5" name="Rettangolo 4">
            <a:extLst>
              <a:ext uri="{FF2B5EF4-FFF2-40B4-BE49-F238E27FC236}">
                <a16:creationId xmlns:a16="http://schemas.microsoft.com/office/drawing/2014/main" id="{EB428D8A-C463-8C4D-824D-DC7497C5FF66}"/>
              </a:ext>
            </a:extLst>
          </p:cNvPr>
          <p:cNvSpPr/>
          <p:nvPr/>
        </p:nvSpPr>
        <p:spPr>
          <a:xfrm>
            <a:off x="11772971" y="1529913"/>
            <a:ext cx="432000" cy="45817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2A881DE-B5EC-3249-8AE1-BBCDB71E6DC0}"/>
              </a:ext>
            </a:extLst>
          </p:cNvPr>
          <p:cNvSpPr txBox="1"/>
          <p:nvPr/>
        </p:nvSpPr>
        <p:spPr>
          <a:xfrm>
            <a:off x="301557" y="1710360"/>
            <a:ext cx="10972800" cy="4220835"/>
          </a:xfrm>
          <a:prstGeom prst="rect">
            <a:avLst/>
          </a:prstGeom>
          <a:noFill/>
        </p:spPr>
        <p:txBody>
          <a:bodyPr wrap="square" rtlCol="0">
            <a:spAutoFit/>
          </a:bodyPr>
          <a:lstStyle/>
          <a:p>
            <a:pPr algn="just">
              <a:lnSpc>
                <a:spcPts val="1680"/>
              </a:lnSpc>
            </a:pPr>
            <a:r>
              <a:rPr lang="it-IT" sz="1500" b="1" dirty="0">
                <a:solidFill>
                  <a:srgbClr val="FF0000"/>
                </a:solidFill>
                <a:latin typeface="Arial" panose="020B0604020202020204" pitchFamily="34" charset="0"/>
                <a:cs typeface="Arial" panose="020B0604020202020204" pitchFamily="34" charset="0"/>
              </a:rPr>
              <a:t>2a. Per il personale docente/educativo</a:t>
            </a:r>
            <a:r>
              <a:rPr lang="it-IT" sz="1500" dirty="0">
                <a:solidFill>
                  <a:srgbClr val="FF0000"/>
                </a:solidFill>
                <a:latin typeface="Arial" panose="020B0604020202020204" pitchFamily="34" charset="0"/>
                <a:cs typeface="Arial" panose="020B0604020202020204" pitchFamily="34" charset="0"/>
              </a:rPr>
              <a:t> (</a:t>
            </a:r>
            <a:r>
              <a:rPr lang="it-IT" sz="1500" b="1" dirty="0">
                <a:solidFill>
                  <a:srgbClr val="FF0000"/>
                </a:solidFill>
                <a:latin typeface="Arial" panose="020B0604020202020204" pitchFamily="34" charset="0"/>
                <a:cs typeface="Arial" panose="020B0604020202020204" pitchFamily="34" charset="0"/>
              </a:rPr>
              <a:t>a tempo indeterminato o in periodo di formazione e di prova)</a:t>
            </a:r>
            <a:r>
              <a:rPr lang="it-IT" sz="1500" b="1" dirty="0">
                <a:latin typeface="Arial" panose="020B0604020202020204" pitchFamily="34" charset="0"/>
                <a:cs typeface="Arial" panose="020B0604020202020204" pitchFamily="34" charset="0"/>
              </a:rPr>
              <a:t>, </a:t>
            </a:r>
            <a:r>
              <a:rPr lang="it-IT" sz="1500" dirty="0">
                <a:latin typeface="Arial" panose="020B0604020202020204" pitchFamily="34" charset="0"/>
                <a:cs typeface="Arial" panose="020B0604020202020204" pitchFamily="34" charset="0"/>
              </a:rPr>
              <a:t>dalla visita medica  possono derivare i seguenti esiti:</a:t>
            </a:r>
          </a:p>
          <a:p>
            <a:pPr algn="just">
              <a:lnSpc>
                <a:spcPts val="1680"/>
              </a:lnSpc>
            </a:pPr>
            <a:r>
              <a:rPr lang="it-IT" sz="1500" dirty="0">
                <a:latin typeface="Arial" panose="020B0604020202020204" pitchFamily="34" charset="0"/>
                <a:cs typeface="Arial" panose="020B0604020202020204" pitchFamily="34" charset="0"/>
              </a:rPr>
              <a:t>a. Idoneità; </a:t>
            </a:r>
          </a:p>
          <a:p>
            <a:pPr algn="just">
              <a:lnSpc>
                <a:spcPts val="1680"/>
              </a:lnSpc>
            </a:pPr>
            <a:r>
              <a:rPr lang="it-IT" sz="1500" dirty="0">
                <a:latin typeface="Arial" panose="020B0604020202020204" pitchFamily="34" charset="0"/>
                <a:cs typeface="Arial" panose="020B0604020202020204" pitchFamily="34" charset="0"/>
              </a:rPr>
              <a:t>b. Idoneità con prescrizioni </a:t>
            </a:r>
          </a:p>
          <a:p>
            <a:pPr algn="just">
              <a:lnSpc>
                <a:spcPts val="1680"/>
              </a:lnSpc>
            </a:pPr>
            <a:r>
              <a:rPr lang="it-IT" sz="1500" dirty="0">
                <a:latin typeface="Arial" panose="020B0604020202020204" pitchFamily="34" charset="0"/>
                <a:cs typeface="Arial" panose="020B0604020202020204" pitchFamily="34" charset="0"/>
              </a:rPr>
              <a:t>c. Inidoneità temporanea del lavoratore fragile in relazione al contagio</a:t>
            </a:r>
          </a:p>
          <a:p>
            <a:pPr algn="just">
              <a:lnSpc>
                <a:spcPts val="1680"/>
              </a:lnSpc>
            </a:pPr>
            <a:r>
              <a:rPr lang="it-IT" sz="1500" b="1" dirty="0">
                <a:latin typeface="Arial" panose="020B0604020202020204" pitchFamily="34" charset="0"/>
                <a:cs typeface="Arial" panose="020B0604020202020204" pitchFamily="34" charset="0"/>
              </a:rPr>
              <a:t> </a:t>
            </a:r>
            <a:endParaRPr lang="it-IT" sz="1500" dirty="0">
              <a:latin typeface="Arial" panose="020B0604020202020204" pitchFamily="34" charset="0"/>
              <a:cs typeface="Arial" panose="020B0604020202020204" pitchFamily="34" charset="0"/>
            </a:endParaRPr>
          </a:p>
          <a:p>
            <a:pPr marL="285750" lvl="0" indent="-285750" algn="just">
              <a:lnSpc>
                <a:spcPts val="1680"/>
              </a:lnSpc>
              <a:buFont typeface="Arial" panose="020B0604020202020204" pitchFamily="34" charset="0"/>
              <a:buChar char="•"/>
            </a:pPr>
            <a:r>
              <a:rPr lang="it-IT" sz="1500" b="1" dirty="0">
                <a:latin typeface="Arial" panose="020B0604020202020204" pitchFamily="34" charset="0"/>
                <a:cs typeface="Arial" panose="020B0604020202020204" pitchFamily="34" charset="0"/>
              </a:rPr>
              <a:t>Idoneità </a:t>
            </a:r>
            <a:endParaRPr lang="it-IT" sz="1500" dirty="0">
              <a:latin typeface="Arial" panose="020B0604020202020204" pitchFamily="34" charset="0"/>
              <a:cs typeface="Arial" panose="020B0604020202020204" pitchFamily="34" charset="0"/>
            </a:endParaRPr>
          </a:p>
          <a:p>
            <a:pPr algn="just">
              <a:lnSpc>
                <a:spcPts val="1680"/>
              </a:lnSpc>
            </a:pPr>
            <a:r>
              <a:rPr lang="it-IT" sz="1500" dirty="0">
                <a:latin typeface="Arial" panose="020B0604020202020204" pitchFamily="34" charset="0"/>
                <a:cs typeface="Arial" panose="020B0604020202020204" pitchFamily="34" charset="0"/>
              </a:rPr>
              <a:t>Nel caso in cui la visita si concluda con un giudizio di idoneità, il lavoratore continua a svolgere o è reintegrato nelle mansioni del profilo di competenza. </a:t>
            </a:r>
          </a:p>
          <a:p>
            <a:pPr algn="just">
              <a:lnSpc>
                <a:spcPts val="1680"/>
              </a:lnSpc>
            </a:pPr>
            <a:r>
              <a:rPr lang="it-IT" sz="1500" b="1" dirty="0">
                <a:latin typeface="Arial" panose="020B0604020202020204" pitchFamily="34" charset="0"/>
                <a:cs typeface="Arial" panose="020B0604020202020204" pitchFamily="34" charset="0"/>
              </a:rPr>
              <a:t> </a:t>
            </a:r>
            <a:endParaRPr lang="it-IT" sz="1500" dirty="0">
              <a:latin typeface="Arial" panose="020B0604020202020204" pitchFamily="34" charset="0"/>
              <a:cs typeface="Arial" panose="020B0604020202020204" pitchFamily="34" charset="0"/>
            </a:endParaRPr>
          </a:p>
          <a:p>
            <a:pPr marL="285750" lvl="0" indent="-285750" algn="just">
              <a:lnSpc>
                <a:spcPts val="1680"/>
              </a:lnSpc>
              <a:buFont typeface="Arial" panose="020B0604020202020204" pitchFamily="34" charset="0"/>
              <a:buChar char="•"/>
            </a:pPr>
            <a:r>
              <a:rPr lang="it-IT" sz="1500" b="1" dirty="0">
                <a:latin typeface="Arial" panose="020B0604020202020204" pitchFamily="34" charset="0"/>
                <a:cs typeface="Arial" panose="020B0604020202020204" pitchFamily="34" charset="0"/>
              </a:rPr>
              <a:t>Idoneità con prescrizioni </a:t>
            </a:r>
            <a:endParaRPr lang="it-IT" sz="1500" dirty="0">
              <a:latin typeface="Arial" panose="020B0604020202020204" pitchFamily="34" charset="0"/>
              <a:cs typeface="Arial" panose="020B0604020202020204" pitchFamily="34" charset="0"/>
            </a:endParaRPr>
          </a:p>
          <a:p>
            <a:pPr algn="just">
              <a:lnSpc>
                <a:spcPts val="1680"/>
              </a:lnSpc>
            </a:pPr>
            <a:r>
              <a:rPr lang="it-IT" sz="1500" dirty="0">
                <a:latin typeface="Arial" panose="020B0604020202020204" pitchFamily="34" charset="0"/>
                <a:cs typeface="Arial" panose="020B0604020202020204" pitchFamily="34" charset="0"/>
              </a:rPr>
              <a:t>Qualora il medico competente indichi al datore di lavoro prescrizioni e misure di maggior tutela – ad esempio, l’adozione di mascherine FFp2, maggiore distanziamento, ecc. – è compito del DS provvedere alla fornitura dei Dispositivi di protezione individuale e all’adeguamento degli ambienti di lavoro o dei tempi della prestazione lavorativa e, comunque, adempiere a ogni tipo di indicazione ulteriore suggerita dal medico competente all’interno del giudizio di idoneità. </a:t>
            </a:r>
          </a:p>
          <a:p>
            <a:pPr algn="just">
              <a:lnSpc>
                <a:spcPts val="1680"/>
              </a:lnSpc>
            </a:pPr>
            <a:r>
              <a:rPr lang="it-IT" sz="1500" dirty="0">
                <a:latin typeface="Arial" panose="020B0604020202020204" pitchFamily="34" charset="0"/>
                <a:cs typeface="Arial" panose="020B0604020202020204" pitchFamily="34" charset="0"/>
              </a:rPr>
              <a:t>Se il giudizio di idoneità non indica chiaramente le prescrizioni  o se risultano non compatibili con l’organizzazione e l’erogazione del servizio, il DS chiede una revisione del giudizio stesso, al fine di acquisire indicazioni coerenti alle caratteristiche della prestazione lavorativa del docente. </a:t>
            </a:r>
          </a:p>
          <a:p>
            <a:pPr algn="just">
              <a:lnSpc>
                <a:spcPts val="1680"/>
              </a:lnSpc>
            </a:pPr>
            <a:r>
              <a:rPr lang="it-IT" sz="1500" dirty="0">
                <a:latin typeface="Arial" panose="020B0604020202020204" pitchFamily="34" charset="0"/>
                <a:cs typeface="Arial" panose="020B0604020202020204" pitchFamily="34" charset="0"/>
              </a:rPr>
              <a:t> </a:t>
            </a:r>
          </a:p>
        </p:txBody>
      </p:sp>
      <p:sp>
        <p:nvSpPr>
          <p:cNvPr id="7" name="Ovale 6">
            <a:extLst>
              <a:ext uri="{FF2B5EF4-FFF2-40B4-BE49-F238E27FC236}">
                <a16:creationId xmlns:a16="http://schemas.microsoft.com/office/drawing/2014/main" id="{1716A814-9EC1-714E-B230-A35818AEB1C8}"/>
              </a:ext>
            </a:extLst>
          </p:cNvPr>
          <p:cNvSpPr/>
          <p:nvPr/>
        </p:nvSpPr>
        <p:spPr>
          <a:xfrm>
            <a:off x="10885251" y="6261237"/>
            <a:ext cx="457200" cy="425513"/>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aposto numero diapositiva 10">
            <a:extLst>
              <a:ext uri="{FF2B5EF4-FFF2-40B4-BE49-F238E27FC236}">
                <a16:creationId xmlns:a16="http://schemas.microsoft.com/office/drawing/2014/main" id="{36CBD314-D7A5-124C-8665-3A8C14DC3E5D}"/>
              </a:ext>
            </a:extLst>
          </p:cNvPr>
          <p:cNvSpPr txBox="1">
            <a:spLocks/>
          </p:cNvSpPr>
          <p:nvPr/>
        </p:nvSpPr>
        <p:spPr>
          <a:xfrm>
            <a:off x="9600760" y="6301158"/>
            <a:ext cx="1659008" cy="365125"/>
          </a:xfrm>
          <a:prstGeom prst="rect">
            <a:avLst/>
          </a:prstGeom>
        </p:spPr>
        <p:txBody>
          <a:bodyPr vert="horz" lIns="91440" tIns="45720" rIns="91440" bIns="45720" rtlCol="0" anchor="ctr"/>
          <a:lstStyle>
            <a:defPPr rtl="0">
              <a:defRPr lang="it-it"/>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z="1600" smtClean="0">
                <a:solidFill>
                  <a:schemeClr val="bg1"/>
                </a:solidFill>
                <a:latin typeface="Arial" panose="020B0604020202020204" pitchFamily="34" charset="0"/>
                <a:cs typeface="Arial" panose="020B0604020202020204" pitchFamily="34" charset="0"/>
              </a:rPr>
              <a:pPr/>
              <a:t>4</a:t>
            </a:fld>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5553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ttore 1 8">
            <a:extLst>
              <a:ext uri="{FF2B5EF4-FFF2-40B4-BE49-F238E27FC236}">
                <a16:creationId xmlns:a16="http://schemas.microsoft.com/office/drawing/2014/main" id="{F45E7B8A-5AD3-B94C-BB93-D0A7D145AF52}"/>
              </a:ext>
            </a:extLst>
          </p:cNvPr>
          <p:cNvCxnSpPr>
            <a:cxnSpLocks/>
          </p:cNvCxnSpPr>
          <p:nvPr/>
        </p:nvCxnSpPr>
        <p:spPr>
          <a:xfrm>
            <a:off x="0" y="6468893"/>
            <a:ext cx="11259768" cy="0"/>
          </a:xfrm>
          <a:prstGeom prst="line">
            <a:avLst/>
          </a:prstGeom>
          <a:ln>
            <a:solidFill>
              <a:srgbClr val="00B0F0">
                <a:alpha val="50000"/>
              </a:srgbClr>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Segnaposto numero diapositiva 1">
            <a:extLst>
              <a:ext uri="{FF2B5EF4-FFF2-40B4-BE49-F238E27FC236}">
                <a16:creationId xmlns:a16="http://schemas.microsoft.com/office/drawing/2014/main" id="{7EA48DC5-993E-DA43-B0FF-6E2602D3B255}"/>
              </a:ext>
            </a:extLst>
          </p:cNvPr>
          <p:cNvSpPr>
            <a:spLocks noGrp="1"/>
          </p:cNvSpPr>
          <p:nvPr>
            <p:ph type="sldNum" sz="quarter" idx="12"/>
          </p:nvPr>
        </p:nvSpPr>
        <p:spPr>
          <a:xfrm>
            <a:off x="10332578" y="6356350"/>
            <a:ext cx="1530927" cy="365125"/>
          </a:xfrm>
        </p:spPr>
        <p:txBody>
          <a:bodyPr/>
          <a:lstStyle/>
          <a:p>
            <a:pPr rtl="0"/>
            <a:r>
              <a:rPr lang="en-US" dirty="0"/>
              <a:t> </a:t>
            </a:r>
          </a:p>
        </p:txBody>
      </p:sp>
      <p:sp>
        <p:nvSpPr>
          <p:cNvPr id="3" name="Rettangolo 2">
            <a:extLst>
              <a:ext uri="{FF2B5EF4-FFF2-40B4-BE49-F238E27FC236}">
                <a16:creationId xmlns:a16="http://schemas.microsoft.com/office/drawing/2014/main" id="{15E72899-BED0-3F42-8098-C829A27D7ADC}"/>
              </a:ext>
            </a:extLst>
          </p:cNvPr>
          <p:cNvSpPr/>
          <p:nvPr/>
        </p:nvSpPr>
        <p:spPr>
          <a:xfrm>
            <a:off x="0" y="875489"/>
            <a:ext cx="11274357" cy="544749"/>
          </a:xfrm>
          <a:prstGeom prst="rect">
            <a:avLst/>
          </a:prstGeom>
          <a:solidFill>
            <a:srgbClr val="FF87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dirty="0">
                <a:latin typeface="Arial" panose="020B0604020202020204" pitchFamily="34" charset="0"/>
                <a:ea typeface="Calibri" panose="020F0502020204030204" pitchFamily="34" charset="0"/>
                <a:cs typeface="Arial" panose="020B0604020202020204" pitchFamily="34" charset="0"/>
              </a:rPr>
              <a:t>Gli esiti</a:t>
            </a:r>
            <a:r>
              <a:rPr lang="it-IT" sz="2200" dirty="0">
                <a:latin typeface="Arial" panose="020B0604020202020204" pitchFamily="34" charset="0"/>
                <a:cs typeface="Arial" panose="020B0604020202020204" pitchFamily="34" charset="0"/>
              </a:rPr>
              <a:t> </a:t>
            </a:r>
          </a:p>
        </p:txBody>
      </p:sp>
      <p:pic>
        <p:nvPicPr>
          <p:cNvPr id="4" name="Immagine 3">
            <a:extLst>
              <a:ext uri="{FF2B5EF4-FFF2-40B4-BE49-F238E27FC236}">
                <a16:creationId xmlns:a16="http://schemas.microsoft.com/office/drawing/2014/main" id="{CC1BB6BE-1C6C-A847-A134-B6BE386DCDB1}"/>
              </a:ext>
            </a:extLst>
          </p:cNvPr>
          <p:cNvPicPr>
            <a:picLocks noChangeAspect="1"/>
          </p:cNvPicPr>
          <p:nvPr/>
        </p:nvPicPr>
        <p:blipFill>
          <a:blip r:embed="rId2"/>
          <a:stretch>
            <a:fillRect/>
          </a:stretch>
        </p:blipFill>
        <p:spPr>
          <a:xfrm>
            <a:off x="9920059" y="136525"/>
            <a:ext cx="1346373" cy="662830"/>
          </a:xfrm>
          <a:prstGeom prst="rect">
            <a:avLst/>
          </a:prstGeom>
        </p:spPr>
      </p:pic>
      <p:sp>
        <p:nvSpPr>
          <p:cNvPr id="5" name="Rettangolo 4">
            <a:extLst>
              <a:ext uri="{FF2B5EF4-FFF2-40B4-BE49-F238E27FC236}">
                <a16:creationId xmlns:a16="http://schemas.microsoft.com/office/drawing/2014/main" id="{EB428D8A-C463-8C4D-824D-DC7497C5FF66}"/>
              </a:ext>
            </a:extLst>
          </p:cNvPr>
          <p:cNvSpPr/>
          <p:nvPr/>
        </p:nvSpPr>
        <p:spPr>
          <a:xfrm>
            <a:off x="11749200" y="1507787"/>
            <a:ext cx="442800" cy="45817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2A881DE-B5EC-3249-8AE1-BBCDB71E6DC0}"/>
              </a:ext>
            </a:extLst>
          </p:cNvPr>
          <p:cNvSpPr txBox="1"/>
          <p:nvPr/>
        </p:nvSpPr>
        <p:spPr>
          <a:xfrm>
            <a:off x="301557" y="1710360"/>
            <a:ext cx="10972800" cy="4837222"/>
          </a:xfrm>
          <a:prstGeom prst="rect">
            <a:avLst/>
          </a:prstGeom>
          <a:noFill/>
        </p:spPr>
        <p:txBody>
          <a:bodyPr wrap="square" rtlCol="0">
            <a:spAutoFit/>
          </a:bodyPr>
          <a:lstStyle/>
          <a:p>
            <a:pPr marL="285750" lvl="0" indent="-285750">
              <a:lnSpc>
                <a:spcPts val="1680"/>
              </a:lnSpc>
              <a:buFont typeface="Arial" panose="020B0604020202020204" pitchFamily="34" charset="0"/>
              <a:buChar char="•"/>
            </a:pPr>
            <a:r>
              <a:rPr lang="it-IT" sz="1500" b="1" dirty="0">
                <a:latin typeface="Arial" panose="020B0604020202020204" pitchFamily="34" charset="0"/>
                <a:cs typeface="Arial" panose="020B0604020202020204" pitchFamily="34" charset="0"/>
              </a:rPr>
              <a:t>Inidoneità temporanea del lavoratore fragile in relazione al contagio </a:t>
            </a:r>
            <a:endParaRPr lang="it-IT" sz="1500" dirty="0">
              <a:latin typeface="Arial" panose="020B0604020202020204" pitchFamily="34" charset="0"/>
              <a:cs typeface="Arial" panose="020B0604020202020204" pitchFamily="34" charset="0"/>
            </a:endParaRPr>
          </a:p>
          <a:p>
            <a:pPr>
              <a:lnSpc>
                <a:spcPts val="1680"/>
              </a:lnSpc>
            </a:pPr>
            <a:r>
              <a:rPr lang="it-IT" sz="1500" dirty="0">
                <a:latin typeface="Arial" panose="020B0604020202020204" pitchFamily="34" charset="0"/>
                <a:cs typeface="Arial" panose="020B0604020202020204" pitchFamily="34" charset="0"/>
              </a:rPr>
              <a:t>Il medico può indicare un’inidoneità temporanea, riferita alla situazione di contagio in relazione alle condizioni di fragilità del lavoratore. L’inidoneità può essere:</a:t>
            </a:r>
          </a:p>
          <a:p>
            <a:pPr marL="342900" lvl="0" indent="-342900">
              <a:lnSpc>
                <a:spcPts val="1680"/>
              </a:lnSpc>
              <a:buFont typeface="+mj-lt"/>
              <a:buAutoNum type="alphaLcPeriod"/>
            </a:pPr>
            <a:r>
              <a:rPr lang="it-IT" sz="1500" dirty="0">
                <a:latin typeface="Arial" panose="020B0604020202020204" pitchFamily="34" charset="0"/>
                <a:cs typeface="Arial" panose="020B0604020202020204" pitchFamily="34" charset="0"/>
              </a:rPr>
              <a:t>l’impossibilità a svolgere qualsiasi attività lavorativa nel contesto dato (inidoneità temporanea assoluta a qualsiasi lavoro);</a:t>
            </a:r>
          </a:p>
          <a:p>
            <a:pPr marL="342900" lvl="0" indent="-342900">
              <a:lnSpc>
                <a:spcPts val="1680"/>
              </a:lnSpc>
              <a:buFont typeface="+mj-lt"/>
              <a:buAutoNum type="alphaLcPeriod"/>
            </a:pPr>
            <a:r>
              <a:rPr lang="it-IT" sz="1500" dirty="0">
                <a:latin typeface="Arial" panose="020B0604020202020204" pitchFamily="34" charset="0"/>
                <a:cs typeface="Arial" panose="020B0604020202020204" pitchFamily="34" charset="0"/>
              </a:rPr>
              <a:t>l’impossibilità a svolgere attività lavorativa solo relativamente alla specifica mansione svolta (inidoneità temporanea relativa alla docenza). </a:t>
            </a:r>
          </a:p>
          <a:p>
            <a:pPr lvl="0">
              <a:lnSpc>
                <a:spcPts val="1680"/>
              </a:lnSpc>
            </a:pPr>
            <a:endParaRPr lang="it-IT" sz="1500" dirty="0">
              <a:latin typeface="Arial" panose="020B0604020202020204" pitchFamily="34" charset="0"/>
              <a:cs typeface="Arial" panose="020B0604020202020204" pitchFamily="34" charset="0"/>
            </a:endParaRPr>
          </a:p>
          <a:p>
            <a:pPr algn="just"/>
            <a:r>
              <a:rPr lang="it-IT" sz="1500" b="1" dirty="0">
                <a:latin typeface="Arial" panose="020B0604020202020204" pitchFamily="34" charset="0"/>
                <a:cs typeface="Arial" panose="020B0604020202020204" pitchFamily="34" charset="0"/>
              </a:rPr>
              <a:t>Nel caso a) - inidoneità temporanea assoluta- </a:t>
            </a:r>
            <a:r>
              <a:rPr lang="it-IT" sz="1500" dirty="0">
                <a:latin typeface="Arial" panose="020B0604020202020204" pitchFamily="34" charset="0"/>
                <a:cs typeface="Arial" panose="020B0604020202020204" pitchFamily="34" charset="0"/>
              </a:rPr>
              <a:t>il</a:t>
            </a:r>
            <a:r>
              <a:rPr lang="it-IT" sz="1500" b="1" dirty="0">
                <a:latin typeface="Arial" panose="020B0604020202020204" pitchFamily="34" charset="0"/>
                <a:cs typeface="Arial" panose="020B0604020202020204" pitchFamily="34" charset="0"/>
              </a:rPr>
              <a:t> </a:t>
            </a:r>
            <a:r>
              <a:rPr lang="it-IT" sz="1500" dirty="0">
                <a:latin typeface="Arial" panose="020B0604020202020204" pitchFamily="34" charset="0"/>
                <a:cs typeface="Arial" panose="020B0604020202020204" pitchFamily="34" charset="0"/>
              </a:rPr>
              <a:t>personale deve essere collocato, con apposito provvedimento, in malattia d’ufficio fino alla scadenza del periodo indicato dal medico. E’ esclusa ogni possibilità di impiego nel contesto lavorativo di riferimento. </a:t>
            </a:r>
          </a:p>
          <a:p>
            <a:pPr algn="just"/>
            <a:r>
              <a:rPr lang="it-IT" sz="1500" dirty="0">
                <a:latin typeface="Arial" panose="020B0604020202020204" pitchFamily="34" charset="0"/>
                <a:cs typeface="Arial" panose="020B0604020202020204" pitchFamily="34" charset="0"/>
              </a:rPr>
              <a:t> </a:t>
            </a:r>
          </a:p>
          <a:p>
            <a:pPr algn="just"/>
            <a:r>
              <a:rPr lang="it-IT" sz="1500" b="1" dirty="0">
                <a:latin typeface="Arial" panose="020B0604020202020204" pitchFamily="34" charset="0"/>
                <a:cs typeface="Arial" panose="020B0604020202020204" pitchFamily="34" charset="0"/>
              </a:rPr>
              <a:t>Nel caso b) - inidoneità temporanea relativa alla docenza - i</a:t>
            </a:r>
            <a:r>
              <a:rPr lang="it-IT" sz="1500" dirty="0">
                <a:latin typeface="Arial" panose="020B0604020202020204" pitchFamily="34" charset="0"/>
                <a:cs typeface="Arial" panose="020B0604020202020204" pitchFamily="34" charset="0"/>
              </a:rPr>
              <a:t>l personale è utilizzato in altri compiti, prioritariamente nell’ambito del settore scuola, tenendo conto della preparazione culturale e dell’esperienza professionale maturata. </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L’utilizzazione del personale riconosciuto temporaneamente inidoneo avviene  a domanda dell’interessato  al DS, una volta acquisito il giudizio di inidoneità.</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Se non la richiede dovrà fruire, per tutto il periodo di inidoneità temporanea, dell’assenza per malattia. </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Se richiede l’utilizzazione, il DS trasmette il referto medico con  il giudizio di inidoneità all’UAT, comunicando se sussistano o meno i presupposti per l’ utilizzazione temporanea in altri compiti  all’interno dell’Istituzione scolastica di titolarità, indicando esplicitamente la volontà del lavoratore di essere utilizzato in altri compiti nonché le funzioni cui è possibile adibirlo. A corredo allega il progetto di istituto predisposto ai fini dell’utilizzazione di cui trattasi. </a:t>
            </a:r>
          </a:p>
          <a:p>
            <a:pPr lvl="0">
              <a:lnSpc>
                <a:spcPts val="1680"/>
              </a:lnSpc>
            </a:pPr>
            <a:endParaRPr lang="it-IT" sz="1500" dirty="0">
              <a:latin typeface="Arial" panose="020B0604020202020204" pitchFamily="34" charset="0"/>
              <a:cs typeface="Arial" panose="020B0604020202020204" pitchFamily="34" charset="0"/>
            </a:endParaRPr>
          </a:p>
        </p:txBody>
      </p:sp>
      <p:sp>
        <p:nvSpPr>
          <p:cNvPr id="7" name="Ovale 6">
            <a:extLst>
              <a:ext uri="{FF2B5EF4-FFF2-40B4-BE49-F238E27FC236}">
                <a16:creationId xmlns:a16="http://schemas.microsoft.com/office/drawing/2014/main" id="{1716A814-9EC1-714E-B230-A35818AEB1C8}"/>
              </a:ext>
            </a:extLst>
          </p:cNvPr>
          <p:cNvSpPr/>
          <p:nvPr/>
        </p:nvSpPr>
        <p:spPr>
          <a:xfrm>
            <a:off x="10885251" y="6261237"/>
            <a:ext cx="457200" cy="425513"/>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aposto numero diapositiva 10">
            <a:extLst>
              <a:ext uri="{FF2B5EF4-FFF2-40B4-BE49-F238E27FC236}">
                <a16:creationId xmlns:a16="http://schemas.microsoft.com/office/drawing/2014/main" id="{36CBD314-D7A5-124C-8665-3A8C14DC3E5D}"/>
              </a:ext>
            </a:extLst>
          </p:cNvPr>
          <p:cNvSpPr txBox="1">
            <a:spLocks/>
          </p:cNvSpPr>
          <p:nvPr/>
        </p:nvSpPr>
        <p:spPr>
          <a:xfrm>
            <a:off x="9600760" y="6301158"/>
            <a:ext cx="1659008" cy="365125"/>
          </a:xfrm>
          <a:prstGeom prst="rect">
            <a:avLst/>
          </a:prstGeom>
        </p:spPr>
        <p:txBody>
          <a:bodyPr vert="horz" lIns="91440" tIns="45720" rIns="91440" bIns="45720" rtlCol="0" anchor="ctr"/>
          <a:lstStyle>
            <a:defPPr rtl="0">
              <a:defRPr lang="it-it"/>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z="1600" smtClean="0">
                <a:solidFill>
                  <a:schemeClr val="bg1"/>
                </a:solidFill>
                <a:latin typeface="Arial" panose="020B0604020202020204" pitchFamily="34" charset="0"/>
                <a:cs typeface="Arial" panose="020B0604020202020204" pitchFamily="34" charset="0"/>
              </a:rPr>
              <a:pPr/>
              <a:t>5</a:t>
            </a:fld>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096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ttore 1 8">
            <a:extLst>
              <a:ext uri="{FF2B5EF4-FFF2-40B4-BE49-F238E27FC236}">
                <a16:creationId xmlns:a16="http://schemas.microsoft.com/office/drawing/2014/main" id="{C579400A-9AC5-9346-A39D-FFCD5C626853}"/>
              </a:ext>
            </a:extLst>
          </p:cNvPr>
          <p:cNvCxnSpPr>
            <a:cxnSpLocks/>
          </p:cNvCxnSpPr>
          <p:nvPr/>
        </p:nvCxnSpPr>
        <p:spPr>
          <a:xfrm>
            <a:off x="0" y="6468893"/>
            <a:ext cx="11259768" cy="0"/>
          </a:xfrm>
          <a:prstGeom prst="line">
            <a:avLst/>
          </a:prstGeom>
          <a:ln>
            <a:solidFill>
              <a:srgbClr val="00B0F0">
                <a:alpha val="50000"/>
              </a:srgbClr>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Segnaposto numero diapositiva 1">
            <a:extLst>
              <a:ext uri="{FF2B5EF4-FFF2-40B4-BE49-F238E27FC236}">
                <a16:creationId xmlns:a16="http://schemas.microsoft.com/office/drawing/2014/main" id="{7EA48DC5-993E-DA43-B0FF-6E2602D3B255}"/>
              </a:ext>
            </a:extLst>
          </p:cNvPr>
          <p:cNvSpPr>
            <a:spLocks noGrp="1"/>
          </p:cNvSpPr>
          <p:nvPr>
            <p:ph type="sldNum" sz="quarter" idx="12"/>
          </p:nvPr>
        </p:nvSpPr>
        <p:spPr>
          <a:xfrm>
            <a:off x="10332578" y="6356350"/>
            <a:ext cx="1530927" cy="365125"/>
          </a:xfrm>
        </p:spPr>
        <p:txBody>
          <a:bodyPr/>
          <a:lstStyle/>
          <a:p>
            <a:pPr rtl="0"/>
            <a:r>
              <a:rPr lang="en-US" dirty="0"/>
              <a:t> </a:t>
            </a:r>
          </a:p>
        </p:txBody>
      </p:sp>
      <p:sp>
        <p:nvSpPr>
          <p:cNvPr id="3" name="Rettangolo 2">
            <a:extLst>
              <a:ext uri="{FF2B5EF4-FFF2-40B4-BE49-F238E27FC236}">
                <a16:creationId xmlns:a16="http://schemas.microsoft.com/office/drawing/2014/main" id="{15E72899-BED0-3F42-8098-C829A27D7ADC}"/>
              </a:ext>
            </a:extLst>
          </p:cNvPr>
          <p:cNvSpPr/>
          <p:nvPr/>
        </p:nvSpPr>
        <p:spPr>
          <a:xfrm>
            <a:off x="0" y="875489"/>
            <a:ext cx="11274357" cy="544749"/>
          </a:xfrm>
          <a:prstGeom prst="rect">
            <a:avLst/>
          </a:prstGeom>
          <a:solidFill>
            <a:srgbClr val="FF87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dirty="0">
                <a:latin typeface="Arial" panose="020B0604020202020204" pitchFamily="34" charset="0"/>
                <a:ea typeface="Calibri" panose="020F0502020204030204" pitchFamily="34" charset="0"/>
                <a:cs typeface="Arial" panose="020B0604020202020204" pitchFamily="34" charset="0"/>
              </a:rPr>
              <a:t>Gli esiti</a:t>
            </a:r>
            <a:r>
              <a:rPr lang="it-IT" sz="2200" dirty="0">
                <a:latin typeface="Arial" panose="020B0604020202020204" pitchFamily="34" charset="0"/>
                <a:cs typeface="Arial" panose="020B0604020202020204" pitchFamily="34" charset="0"/>
              </a:rPr>
              <a:t> </a:t>
            </a:r>
          </a:p>
        </p:txBody>
      </p:sp>
      <p:pic>
        <p:nvPicPr>
          <p:cNvPr id="4" name="Immagine 3">
            <a:extLst>
              <a:ext uri="{FF2B5EF4-FFF2-40B4-BE49-F238E27FC236}">
                <a16:creationId xmlns:a16="http://schemas.microsoft.com/office/drawing/2014/main" id="{CC1BB6BE-1C6C-A847-A134-B6BE386DCDB1}"/>
              </a:ext>
            </a:extLst>
          </p:cNvPr>
          <p:cNvPicPr>
            <a:picLocks noChangeAspect="1"/>
          </p:cNvPicPr>
          <p:nvPr/>
        </p:nvPicPr>
        <p:blipFill>
          <a:blip r:embed="rId2"/>
          <a:stretch>
            <a:fillRect/>
          </a:stretch>
        </p:blipFill>
        <p:spPr>
          <a:xfrm>
            <a:off x="9920059" y="136525"/>
            <a:ext cx="1346373" cy="662830"/>
          </a:xfrm>
          <a:prstGeom prst="rect">
            <a:avLst/>
          </a:prstGeom>
        </p:spPr>
      </p:pic>
      <p:sp>
        <p:nvSpPr>
          <p:cNvPr id="5" name="Rettangolo 4">
            <a:extLst>
              <a:ext uri="{FF2B5EF4-FFF2-40B4-BE49-F238E27FC236}">
                <a16:creationId xmlns:a16="http://schemas.microsoft.com/office/drawing/2014/main" id="{EB428D8A-C463-8C4D-824D-DC7497C5FF66}"/>
              </a:ext>
            </a:extLst>
          </p:cNvPr>
          <p:cNvSpPr/>
          <p:nvPr/>
        </p:nvSpPr>
        <p:spPr>
          <a:xfrm>
            <a:off x="11749200" y="1515351"/>
            <a:ext cx="442800" cy="45817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2A881DE-B5EC-3249-8AE1-BBCDB71E6DC0}"/>
              </a:ext>
            </a:extLst>
          </p:cNvPr>
          <p:cNvSpPr txBox="1"/>
          <p:nvPr/>
        </p:nvSpPr>
        <p:spPr>
          <a:xfrm>
            <a:off x="286968" y="1515351"/>
            <a:ext cx="10972800" cy="5170646"/>
          </a:xfrm>
          <a:prstGeom prst="rect">
            <a:avLst/>
          </a:prstGeom>
          <a:noFill/>
        </p:spPr>
        <p:txBody>
          <a:bodyPr wrap="square" rtlCol="0">
            <a:spAutoFit/>
          </a:bodyPr>
          <a:lstStyle/>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La richiesta di utilizzo in altri compiti obbliga il personale docente  a un orario </a:t>
            </a:r>
            <a:r>
              <a:rPr lang="it-IT" sz="1500" b="1" dirty="0">
                <a:latin typeface="Arial" panose="020B0604020202020204" pitchFamily="34" charset="0"/>
                <a:cs typeface="Arial" panose="020B0604020202020204" pitchFamily="34" charset="0"/>
              </a:rPr>
              <a:t> </a:t>
            </a:r>
            <a:r>
              <a:rPr lang="it-IT" sz="1500" dirty="0">
                <a:latin typeface="Arial" panose="020B0604020202020204" pitchFamily="34" charset="0"/>
                <a:cs typeface="Arial" panose="020B0604020202020204" pitchFamily="34" charset="0"/>
              </a:rPr>
              <a:t>di lavoro a 36 ore settimanali.         </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Alcune possibili attività da svolgere sono le seguenti: </a:t>
            </a:r>
          </a:p>
          <a:p>
            <a:pPr marL="742950" lvl="1" indent="-285750" algn="just">
              <a:buFont typeface="Apple Symbols" panose="02000000000000000000" pitchFamily="2" charset="-79"/>
              <a:buChar char="－"/>
            </a:pPr>
            <a:r>
              <a:rPr lang="it-IT" sz="1500" dirty="0">
                <a:latin typeface="Arial" panose="020B0604020202020204" pitchFamily="34" charset="0"/>
                <a:cs typeface="Arial" panose="020B0604020202020204" pitchFamily="34" charset="0"/>
              </a:rPr>
              <a:t>servizio di biblioteca e documentazione; </a:t>
            </a:r>
          </a:p>
          <a:p>
            <a:pPr marL="742950" lvl="1" indent="-285750" algn="just">
              <a:buFont typeface="Apple Symbols" panose="02000000000000000000" pitchFamily="2" charset="-79"/>
              <a:buChar char="－"/>
            </a:pPr>
            <a:r>
              <a:rPr lang="it-IT" sz="1500" dirty="0">
                <a:latin typeface="Arial" panose="020B0604020202020204" pitchFamily="34" charset="0"/>
                <a:cs typeface="Arial" panose="020B0604020202020204" pitchFamily="34" charset="0"/>
              </a:rPr>
              <a:t>organizzazione di laboratori; </a:t>
            </a:r>
          </a:p>
          <a:p>
            <a:pPr marL="742950" lvl="1" indent="-285750" algn="just">
              <a:buFont typeface="Apple Symbols" panose="02000000000000000000" pitchFamily="2" charset="-79"/>
              <a:buChar char="－"/>
            </a:pPr>
            <a:r>
              <a:rPr lang="it-IT" sz="1500" dirty="0">
                <a:latin typeface="Arial" panose="020B0604020202020204" pitchFamily="34" charset="0"/>
                <a:cs typeface="Arial" panose="020B0604020202020204" pitchFamily="34" charset="0"/>
              </a:rPr>
              <a:t>supporti didattici ed educativi; </a:t>
            </a:r>
          </a:p>
          <a:p>
            <a:pPr marL="742950" lvl="1" indent="-285750" algn="just">
              <a:buFont typeface="Apple Symbols" panose="02000000000000000000" pitchFamily="2" charset="-79"/>
              <a:buChar char="－"/>
            </a:pPr>
            <a:r>
              <a:rPr lang="it-IT" sz="1500" dirty="0">
                <a:latin typeface="Arial" panose="020B0604020202020204" pitchFamily="34" charset="0"/>
                <a:cs typeface="Arial" panose="020B0604020202020204" pitchFamily="34" charset="0"/>
              </a:rPr>
              <a:t>supporto nell'utilizzo degli audiovisivi e delle nuove tecnologie informatiche; </a:t>
            </a:r>
          </a:p>
          <a:p>
            <a:pPr marL="742950" lvl="1" indent="-285750" algn="just">
              <a:buFont typeface="Apple Symbols" panose="02000000000000000000" pitchFamily="2" charset="-79"/>
              <a:buChar char="－"/>
            </a:pPr>
            <a:r>
              <a:rPr lang="it-IT" sz="1500" dirty="0">
                <a:latin typeface="Arial" panose="020B0604020202020204" pitchFamily="34" charset="0"/>
                <a:cs typeface="Arial" panose="020B0604020202020204" pitchFamily="34" charset="0"/>
              </a:rPr>
              <a:t>attività relative al funzionamento degli organi collegiali, dei servizi amministrativi e ogni altra attività deliberata nell'ambito del progetto d'istituto.</a:t>
            </a:r>
          </a:p>
          <a:p>
            <a:pPr algn="just"/>
            <a:r>
              <a:rPr lang="it-IT" sz="1500" dirty="0">
                <a:latin typeface="Arial" panose="020B0604020202020204" pitchFamily="34" charset="0"/>
                <a:cs typeface="Arial" panose="020B0604020202020204" pitchFamily="34" charset="0"/>
              </a:rPr>
              <a:t>Dette attività  potranno essere svolte in modalità di lavoro agile. </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In caso di più richieste di utilizzazione per la stessa istituzione scolastica si tiene conto delle precedenze e della tabella di valutazione per le assegnazioni provvisorie. In ogni caso</a:t>
            </a:r>
            <a:r>
              <a:rPr lang="it-IT" sz="1500" i="1" dirty="0">
                <a:latin typeface="Arial" panose="020B0604020202020204" pitchFamily="34" charset="0"/>
                <a:cs typeface="Arial" panose="020B0604020202020204" pitchFamily="34" charset="0"/>
              </a:rPr>
              <a:t> </a:t>
            </a:r>
            <a:r>
              <a:rPr lang="it-IT" sz="1500" dirty="0">
                <a:latin typeface="Arial" panose="020B0604020202020204" pitchFamily="34" charset="0"/>
                <a:cs typeface="Arial" panose="020B0604020202020204" pitchFamily="34" charset="0"/>
              </a:rPr>
              <a:t>l’utilizzazione  potrà essere disposta – sempre su base volontaria – anche presso altre Scuole,  presso gli Uffici UAT o presso le sedi dell’USR , presso altre Amministrazioni pubbliche, previa intesa con i soggetti interessati, in altra provincia nel caso in cui l’interessato lo richieda esplicitamente e che da parte della scuola o dell’Ufficio di destinazione vi sia l’effettiva necessità di utilizzazione.</a:t>
            </a:r>
          </a:p>
          <a:p>
            <a:pPr marL="285750" indent="-285750" algn="just">
              <a:buFont typeface="Wingdings" pitchFamily="2" charset="2"/>
              <a:buChar char="ü"/>
            </a:pPr>
            <a:r>
              <a:rPr lang="it-IT" sz="1500" dirty="0">
                <a:latin typeface="Arial" panose="020B0604020202020204" pitchFamily="34" charset="0"/>
                <a:cs typeface="Arial" panose="020B0604020202020204" pitchFamily="34" charset="0"/>
              </a:rPr>
              <a:t>Se sia dimostrato che il lavoratore richiedente utilizzazione non possa accedere a mansioni equivalenti a quelle previste dal proprio profilo professionale,  il lavoratore può essere anche adibito, dopo aver percorso ogni opzione utile,</a:t>
            </a:r>
            <a:r>
              <a:rPr lang="it-IT" sz="1500" i="1" dirty="0">
                <a:latin typeface="Arial" panose="020B0604020202020204" pitchFamily="34" charset="0"/>
                <a:cs typeface="Arial" panose="020B0604020202020204" pitchFamily="34" charset="0"/>
              </a:rPr>
              <a:t> </a:t>
            </a:r>
            <a:r>
              <a:rPr lang="it-IT" sz="1500" dirty="0">
                <a:latin typeface="Arial" panose="020B0604020202020204" pitchFamily="34" charset="0"/>
                <a:cs typeface="Arial" panose="020B0604020202020204" pitchFamily="34" charset="0"/>
              </a:rPr>
              <a:t>a mansioni inferiori garantendo il trattamento corrispondente alle mansioni di provenienza. </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Per il personale utilizzato in altri compiti o temporaneamente inidoneo allo svolgimento di qualsiasi attività lavorativa, è disposto il rinvio del periodo di prova, là ove l’eventuale rientro nelle specifiche mansioni non consenta di svolgere i 120 giorni di attività didattica previsti. </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Il posto resosi disponibile in corso d’anno per la dichiarata inidoneità temporanea sarà coperto con le  supplenze. </a:t>
            </a:r>
          </a:p>
          <a:p>
            <a:pPr lvl="0" algn="just"/>
            <a:r>
              <a:rPr lang="it-IT" sz="1500" dirty="0">
                <a:latin typeface="Arial" panose="020B0604020202020204" pitchFamily="34" charset="0"/>
                <a:cs typeface="Arial" panose="020B0604020202020204" pitchFamily="34" charset="0"/>
              </a:rPr>
              <a:t> </a:t>
            </a:r>
          </a:p>
        </p:txBody>
      </p:sp>
      <p:sp>
        <p:nvSpPr>
          <p:cNvPr id="7" name="Ovale 6">
            <a:extLst>
              <a:ext uri="{FF2B5EF4-FFF2-40B4-BE49-F238E27FC236}">
                <a16:creationId xmlns:a16="http://schemas.microsoft.com/office/drawing/2014/main" id="{1716A814-9EC1-714E-B230-A35818AEB1C8}"/>
              </a:ext>
            </a:extLst>
          </p:cNvPr>
          <p:cNvSpPr/>
          <p:nvPr/>
        </p:nvSpPr>
        <p:spPr>
          <a:xfrm>
            <a:off x="10885251" y="6261237"/>
            <a:ext cx="457200" cy="425513"/>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aposto numero diapositiva 10">
            <a:extLst>
              <a:ext uri="{FF2B5EF4-FFF2-40B4-BE49-F238E27FC236}">
                <a16:creationId xmlns:a16="http://schemas.microsoft.com/office/drawing/2014/main" id="{36CBD314-D7A5-124C-8665-3A8C14DC3E5D}"/>
              </a:ext>
            </a:extLst>
          </p:cNvPr>
          <p:cNvSpPr txBox="1">
            <a:spLocks/>
          </p:cNvSpPr>
          <p:nvPr/>
        </p:nvSpPr>
        <p:spPr>
          <a:xfrm>
            <a:off x="9600760" y="6301158"/>
            <a:ext cx="1659008" cy="365125"/>
          </a:xfrm>
          <a:prstGeom prst="rect">
            <a:avLst/>
          </a:prstGeom>
        </p:spPr>
        <p:txBody>
          <a:bodyPr vert="horz" lIns="91440" tIns="45720" rIns="91440" bIns="45720" rtlCol="0" anchor="ctr"/>
          <a:lstStyle>
            <a:defPPr rtl="0">
              <a:defRPr lang="it-it"/>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z="1600" smtClean="0">
                <a:solidFill>
                  <a:schemeClr val="bg1"/>
                </a:solidFill>
                <a:latin typeface="Arial" panose="020B0604020202020204" pitchFamily="34" charset="0"/>
                <a:cs typeface="Arial" panose="020B0604020202020204" pitchFamily="34" charset="0"/>
              </a:rPr>
              <a:pPr/>
              <a:t>6</a:t>
            </a:fld>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2248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ttore 1 8">
            <a:extLst>
              <a:ext uri="{FF2B5EF4-FFF2-40B4-BE49-F238E27FC236}">
                <a16:creationId xmlns:a16="http://schemas.microsoft.com/office/drawing/2014/main" id="{B2F84F0D-5774-6E4D-A061-44F68887A598}"/>
              </a:ext>
            </a:extLst>
          </p:cNvPr>
          <p:cNvCxnSpPr>
            <a:cxnSpLocks/>
          </p:cNvCxnSpPr>
          <p:nvPr/>
        </p:nvCxnSpPr>
        <p:spPr>
          <a:xfrm>
            <a:off x="0" y="6468893"/>
            <a:ext cx="11259768" cy="0"/>
          </a:xfrm>
          <a:prstGeom prst="line">
            <a:avLst/>
          </a:prstGeom>
          <a:ln>
            <a:solidFill>
              <a:srgbClr val="00B0F0">
                <a:alpha val="50000"/>
              </a:srgbClr>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Segnaposto numero diapositiva 1">
            <a:extLst>
              <a:ext uri="{FF2B5EF4-FFF2-40B4-BE49-F238E27FC236}">
                <a16:creationId xmlns:a16="http://schemas.microsoft.com/office/drawing/2014/main" id="{7EA48DC5-993E-DA43-B0FF-6E2602D3B255}"/>
              </a:ext>
            </a:extLst>
          </p:cNvPr>
          <p:cNvSpPr>
            <a:spLocks noGrp="1"/>
          </p:cNvSpPr>
          <p:nvPr>
            <p:ph type="sldNum" sz="quarter" idx="12"/>
          </p:nvPr>
        </p:nvSpPr>
        <p:spPr>
          <a:xfrm>
            <a:off x="10332578" y="6356350"/>
            <a:ext cx="1530927" cy="365125"/>
          </a:xfrm>
        </p:spPr>
        <p:txBody>
          <a:bodyPr/>
          <a:lstStyle/>
          <a:p>
            <a:pPr rtl="0"/>
            <a:r>
              <a:rPr lang="en-US" dirty="0"/>
              <a:t> </a:t>
            </a:r>
          </a:p>
        </p:txBody>
      </p:sp>
      <p:sp>
        <p:nvSpPr>
          <p:cNvPr id="3" name="Rettangolo 2">
            <a:extLst>
              <a:ext uri="{FF2B5EF4-FFF2-40B4-BE49-F238E27FC236}">
                <a16:creationId xmlns:a16="http://schemas.microsoft.com/office/drawing/2014/main" id="{15E72899-BED0-3F42-8098-C829A27D7ADC}"/>
              </a:ext>
            </a:extLst>
          </p:cNvPr>
          <p:cNvSpPr/>
          <p:nvPr/>
        </p:nvSpPr>
        <p:spPr>
          <a:xfrm>
            <a:off x="0" y="875489"/>
            <a:ext cx="11274357" cy="544749"/>
          </a:xfrm>
          <a:prstGeom prst="rect">
            <a:avLst/>
          </a:prstGeom>
          <a:solidFill>
            <a:srgbClr val="FF87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dirty="0">
                <a:latin typeface="Arial" panose="020B0604020202020204" pitchFamily="34" charset="0"/>
                <a:ea typeface="Calibri" panose="020F0502020204030204" pitchFamily="34" charset="0"/>
                <a:cs typeface="Arial" panose="020B0604020202020204" pitchFamily="34" charset="0"/>
              </a:rPr>
              <a:t>Gli esiti</a:t>
            </a:r>
            <a:r>
              <a:rPr lang="it-IT" sz="2200" dirty="0">
                <a:latin typeface="Arial" panose="020B0604020202020204" pitchFamily="34" charset="0"/>
                <a:cs typeface="Arial" panose="020B0604020202020204" pitchFamily="34" charset="0"/>
              </a:rPr>
              <a:t> </a:t>
            </a:r>
          </a:p>
        </p:txBody>
      </p:sp>
      <p:pic>
        <p:nvPicPr>
          <p:cNvPr id="4" name="Immagine 3">
            <a:extLst>
              <a:ext uri="{FF2B5EF4-FFF2-40B4-BE49-F238E27FC236}">
                <a16:creationId xmlns:a16="http://schemas.microsoft.com/office/drawing/2014/main" id="{CC1BB6BE-1C6C-A847-A134-B6BE386DCDB1}"/>
              </a:ext>
            </a:extLst>
          </p:cNvPr>
          <p:cNvPicPr>
            <a:picLocks noChangeAspect="1"/>
          </p:cNvPicPr>
          <p:nvPr/>
        </p:nvPicPr>
        <p:blipFill>
          <a:blip r:embed="rId2"/>
          <a:stretch>
            <a:fillRect/>
          </a:stretch>
        </p:blipFill>
        <p:spPr>
          <a:xfrm>
            <a:off x="9920059" y="136525"/>
            <a:ext cx="1346373" cy="662830"/>
          </a:xfrm>
          <a:prstGeom prst="rect">
            <a:avLst/>
          </a:prstGeom>
        </p:spPr>
      </p:pic>
      <p:sp>
        <p:nvSpPr>
          <p:cNvPr id="5" name="Rettangolo 4">
            <a:extLst>
              <a:ext uri="{FF2B5EF4-FFF2-40B4-BE49-F238E27FC236}">
                <a16:creationId xmlns:a16="http://schemas.microsoft.com/office/drawing/2014/main" id="{EB428D8A-C463-8C4D-824D-DC7497C5FF66}"/>
              </a:ext>
            </a:extLst>
          </p:cNvPr>
          <p:cNvSpPr/>
          <p:nvPr/>
        </p:nvSpPr>
        <p:spPr>
          <a:xfrm>
            <a:off x="11757304" y="1642604"/>
            <a:ext cx="442800" cy="45817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2A881DE-B5EC-3249-8AE1-BBCDB71E6DC0}"/>
              </a:ext>
            </a:extLst>
          </p:cNvPr>
          <p:cNvSpPr txBox="1"/>
          <p:nvPr/>
        </p:nvSpPr>
        <p:spPr>
          <a:xfrm>
            <a:off x="286968" y="1515351"/>
            <a:ext cx="10972800" cy="4708981"/>
          </a:xfrm>
          <a:prstGeom prst="rect">
            <a:avLst/>
          </a:prstGeom>
          <a:noFill/>
        </p:spPr>
        <p:txBody>
          <a:bodyPr wrap="square" rtlCol="0">
            <a:spAutoFit/>
          </a:bodyPr>
          <a:lstStyle/>
          <a:p>
            <a:pPr algn="just"/>
            <a:r>
              <a:rPr lang="it-IT" sz="1500" b="1" dirty="0">
                <a:solidFill>
                  <a:srgbClr val="FF0000"/>
                </a:solidFill>
                <a:latin typeface="Arial" panose="020B0604020202020204" pitchFamily="34" charset="0"/>
                <a:cs typeface="Arial" panose="020B0604020202020204" pitchFamily="34" charset="0"/>
              </a:rPr>
              <a:t>2b.  Per il personale ATA </a:t>
            </a:r>
            <a:r>
              <a:rPr lang="it-IT" sz="1500" dirty="0">
                <a:solidFill>
                  <a:srgbClr val="FF0000"/>
                </a:solidFill>
                <a:latin typeface="Arial" panose="020B0604020202020204" pitchFamily="34" charset="0"/>
                <a:cs typeface="Arial" panose="020B0604020202020204" pitchFamily="34" charset="0"/>
              </a:rPr>
              <a:t>(</a:t>
            </a:r>
            <a:r>
              <a:rPr lang="it-IT" sz="1500" b="1" dirty="0">
                <a:solidFill>
                  <a:srgbClr val="FF0000"/>
                </a:solidFill>
                <a:latin typeface="Arial" panose="020B0604020202020204" pitchFamily="34" charset="0"/>
                <a:cs typeface="Arial" panose="020B0604020202020204" pitchFamily="34" charset="0"/>
              </a:rPr>
              <a:t>a tempo indeterminato o in periodo di prova) </a:t>
            </a:r>
            <a:r>
              <a:rPr lang="it-IT" sz="1500" dirty="0">
                <a:latin typeface="Arial" panose="020B0604020202020204" pitchFamily="34" charset="0"/>
                <a:cs typeface="Arial" panose="020B0604020202020204" pitchFamily="34" charset="0"/>
              </a:rPr>
              <a:t>dalla visita medica  potranno derivare i seguenti esiti:</a:t>
            </a:r>
          </a:p>
          <a:p>
            <a:pPr algn="just"/>
            <a:r>
              <a:rPr lang="it-IT" sz="1500" dirty="0">
                <a:latin typeface="Arial" panose="020B0604020202020204" pitchFamily="34" charset="0"/>
                <a:cs typeface="Arial" panose="020B0604020202020204" pitchFamily="34" charset="0"/>
              </a:rPr>
              <a:t>a. Idoneità; </a:t>
            </a:r>
          </a:p>
          <a:p>
            <a:pPr algn="just"/>
            <a:r>
              <a:rPr lang="it-IT" sz="1500" dirty="0">
                <a:latin typeface="Arial" panose="020B0604020202020204" pitchFamily="34" charset="0"/>
                <a:cs typeface="Arial" panose="020B0604020202020204" pitchFamily="34" charset="0"/>
              </a:rPr>
              <a:t>b. Idoneità con prescrizioni </a:t>
            </a:r>
          </a:p>
          <a:p>
            <a:pPr algn="just"/>
            <a:r>
              <a:rPr lang="it-IT" sz="1500" dirty="0">
                <a:latin typeface="Arial" panose="020B0604020202020204" pitchFamily="34" charset="0"/>
                <a:cs typeface="Arial" panose="020B0604020202020204" pitchFamily="34" charset="0"/>
              </a:rPr>
              <a:t>c. Inidoneità temporanea del lavoratore fragile in relazione al contagio.</a:t>
            </a:r>
          </a:p>
          <a:p>
            <a:pPr algn="just"/>
            <a:r>
              <a:rPr lang="it-IT" sz="1500" dirty="0">
                <a:latin typeface="Arial" panose="020B0604020202020204" pitchFamily="34" charset="0"/>
                <a:cs typeface="Arial" panose="020B0604020202020204" pitchFamily="34" charset="0"/>
              </a:rPr>
              <a:t> </a:t>
            </a:r>
          </a:p>
          <a:p>
            <a:pPr marL="285750" lvl="0" indent="-285750" algn="just">
              <a:buFont typeface="Arial" panose="020B0604020202020204" pitchFamily="34" charset="0"/>
              <a:buChar char="•"/>
            </a:pPr>
            <a:r>
              <a:rPr lang="it-IT" sz="1500" b="1" dirty="0">
                <a:latin typeface="Arial" panose="020B0604020202020204" pitchFamily="34" charset="0"/>
                <a:cs typeface="Arial" panose="020B0604020202020204" pitchFamily="34" charset="0"/>
              </a:rPr>
              <a:t>Idoneità </a:t>
            </a:r>
            <a:endParaRPr lang="it-IT" sz="1500" dirty="0">
              <a:latin typeface="Arial" panose="020B0604020202020204" pitchFamily="34" charset="0"/>
              <a:cs typeface="Arial" panose="020B0604020202020204" pitchFamily="34" charset="0"/>
            </a:endParaRPr>
          </a:p>
          <a:p>
            <a:pPr algn="just"/>
            <a:r>
              <a:rPr lang="it-IT" sz="1500" dirty="0">
                <a:latin typeface="Arial" panose="020B0604020202020204" pitchFamily="34" charset="0"/>
                <a:cs typeface="Arial" panose="020B0604020202020204" pitchFamily="34" charset="0"/>
              </a:rPr>
              <a:t>Nel caso in cui la visita esiti in un giudizio di idoneità, il lavoratore continua a svolgere o è reintegrato nelle mansioni del profilo di competenza. </a:t>
            </a:r>
          </a:p>
          <a:p>
            <a:pPr algn="just"/>
            <a:r>
              <a:rPr lang="it-IT" sz="1500" b="1" dirty="0">
                <a:latin typeface="Arial" panose="020B0604020202020204" pitchFamily="34" charset="0"/>
                <a:cs typeface="Arial" panose="020B0604020202020204" pitchFamily="34" charset="0"/>
              </a:rPr>
              <a:t> </a:t>
            </a:r>
            <a:endParaRPr lang="it-IT" sz="1500" dirty="0">
              <a:latin typeface="Arial" panose="020B0604020202020204" pitchFamily="34" charset="0"/>
              <a:cs typeface="Arial" panose="020B0604020202020204" pitchFamily="34" charset="0"/>
            </a:endParaRPr>
          </a:p>
          <a:p>
            <a:pPr marL="285750" lvl="0" indent="-285750" algn="just">
              <a:buFont typeface="Arial" panose="020B0604020202020204" pitchFamily="34" charset="0"/>
              <a:buChar char="•"/>
            </a:pPr>
            <a:r>
              <a:rPr lang="it-IT" sz="1500" b="1" dirty="0">
                <a:latin typeface="Arial" panose="020B0604020202020204" pitchFamily="34" charset="0"/>
                <a:cs typeface="Arial" panose="020B0604020202020204" pitchFamily="34" charset="0"/>
              </a:rPr>
              <a:t>Idoneità con prescrizioni </a:t>
            </a:r>
            <a:endParaRPr lang="it-IT" sz="1500" dirty="0">
              <a:latin typeface="Arial" panose="020B0604020202020204" pitchFamily="34" charset="0"/>
              <a:cs typeface="Arial" panose="020B0604020202020204" pitchFamily="34" charset="0"/>
            </a:endParaRPr>
          </a:p>
          <a:p>
            <a:pPr algn="just"/>
            <a:r>
              <a:rPr lang="it-IT" sz="1500" dirty="0">
                <a:latin typeface="Arial" panose="020B0604020202020204" pitchFamily="34" charset="0"/>
                <a:cs typeface="Arial" panose="020B0604020202020204" pitchFamily="34" charset="0"/>
              </a:rPr>
              <a:t>Il DS adempie ad ogni tipo di indicazione a vantaggio del lavoratore, suggerita dal medico competente all’interno del giudizio di idoneità.</a:t>
            </a:r>
          </a:p>
          <a:p>
            <a:pPr algn="just"/>
            <a:r>
              <a:rPr lang="it-IT" sz="1500" dirty="0">
                <a:latin typeface="Arial" panose="020B0604020202020204" pitchFamily="34" charset="0"/>
                <a:cs typeface="Arial" panose="020B0604020202020204" pitchFamily="34" charset="0"/>
              </a:rPr>
              <a:t>Per i collaboratori scolastici, i collaboratori scolastici addetti ai servizi, i cuochi, guardarobieri e infermieri, il DS ha l’obbligo  di provvedere alla fornitura dei Dispositivi di protezione individuale e all’adeguamento degli ambienti di lavoro o dei tempi della prestazione lavorativa (ad esempio, per i CS,  svolgimento delle operazioni di pulizia in orario non coincidente a quello dell’apertura degli uffici e dell’attività didattica). .  </a:t>
            </a:r>
          </a:p>
          <a:p>
            <a:pPr algn="just"/>
            <a:r>
              <a:rPr lang="it-IT" sz="1500" dirty="0">
                <a:latin typeface="Arial" panose="020B0604020202020204" pitchFamily="34" charset="0"/>
                <a:cs typeface="Arial" panose="020B0604020202020204" pitchFamily="34" charset="0"/>
              </a:rPr>
              <a:t>Se il giudizio di idoneità non indica chiaramente le prescrizioni  o se risultano non compatibili con l’organizzazione e l’erogazione del servizio, il Dirigente chiede una revisione del giudizio stesso, al fine di acquisire indicazioni strettamente coerenti alle caratteristiche della prestazione lavorativa dei vari profili del personale ATA. </a:t>
            </a:r>
          </a:p>
        </p:txBody>
      </p:sp>
      <p:sp>
        <p:nvSpPr>
          <p:cNvPr id="7" name="Ovale 6">
            <a:extLst>
              <a:ext uri="{FF2B5EF4-FFF2-40B4-BE49-F238E27FC236}">
                <a16:creationId xmlns:a16="http://schemas.microsoft.com/office/drawing/2014/main" id="{1716A814-9EC1-714E-B230-A35818AEB1C8}"/>
              </a:ext>
            </a:extLst>
          </p:cNvPr>
          <p:cNvSpPr/>
          <p:nvPr/>
        </p:nvSpPr>
        <p:spPr>
          <a:xfrm>
            <a:off x="10885251" y="6261237"/>
            <a:ext cx="457200" cy="425513"/>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aposto numero diapositiva 10">
            <a:extLst>
              <a:ext uri="{FF2B5EF4-FFF2-40B4-BE49-F238E27FC236}">
                <a16:creationId xmlns:a16="http://schemas.microsoft.com/office/drawing/2014/main" id="{36CBD314-D7A5-124C-8665-3A8C14DC3E5D}"/>
              </a:ext>
            </a:extLst>
          </p:cNvPr>
          <p:cNvSpPr txBox="1">
            <a:spLocks/>
          </p:cNvSpPr>
          <p:nvPr/>
        </p:nvSpPr>
        <p:spPr>
          <a:xfrm>
            <a:off x="9600760" y="6301158"/>
            <a:ext cx="1659008" cy="365125"/>
          </a:xfrm>
          <a:prstGeom prst="rect">
            <a:avLst/>
          </a:prstGeom>
        </p:spPr>
        <p:txBody>
          <a:bodyPr vert="horz" lIns="91440" tIns="45720" rIns="91440" bIns="45720" rtlCol="0" anchor="ctr"/>
          <a:lstStyle>
            <a:defPPr rtl="0">
              <a:defRPr lang="it-it"/>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z="1600" smtClean="0">
                <a:solidFill>
                  <a:schemeClr val="bg1"/>
                </a:solidFill>
                <a:latin typeface="Arial" panose="020B0604020202020204" pitchFamily="34" charset="0"/>
                <a:cs typeface="Arial" panose="020B0604020202020204" pitchFamily="34" charset="0"/>
              </a:rPr>
              <a:pPr/>
              <a:t>7</a:t>
            </a:fld>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226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ttore 1 8">
            <a:extLst>
              <a:ext uri="{FF2B5EF4-FFF2-40B4-BE49-F238E27FC236}">
                <a16:creationId xmlns:a16="http://schemas.microsoft.com/office/drawing/2014/main" id="{0912D3C6-DBF6-384E-9E97-7FC785B43997}"/>
              </a:ext>
            </a:extLst>
          </p:cNvPr>
          <p:cNvCxnSpPr>
            <a:cxnSpLocks/>
          </p:cNvCxnSpPr>
          <p:nvPr/>
        </p:nvCxnSpPr>
        <p:spPr>
          <a:xfrm>
            <a:off x="0" y="6468893"/>
            <a:ext cx="11259768" cy="0"/>
          </a:xfrm>
          <a:prstGeom prst="line">
            <a:avLst/>
          </a:prstGeom>
          <a:ln>
            <a:solidFill>
              <a:srgbClr val="00B0F0">
                <a:alpha val="50000"/>
              </a:srgbClr>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Segnaposto numero diapositiva 1">
            <a:extLst>
              <a:ext uri="{FF2B5EF4-FFF2-40B4-BE49-F238E27FC236}">
                <a16:creationId xmlns:a16="http://schemas.microsoft.com/office/drawing/2014/main" id="{7EA48DC5-993E-DA43-B0FF-6E2602D3B255}"/>
              </a:ext>
            </a:extLst>
          </p:cNvPr>
          <p:cNvSpPr>
            <a:spLocks noGrp="1"/>
          </p:cNvSpPr>
          <p:nvPr>
            <p:ph type="sldNum" sz="quarter" idx="12"/>
          </p:nvPr>
        </p:nvSpPr>
        <p:spPr>
          <a:xfrm>
            <a:off x="10332578" y="6356350"/>
            <a:ext cx="1530927" cy="365125"/>
          </a:xfrm>
        </p:spPr>
        <p:txBody>
          <a:bodyPr/>
          <a:lstStyle/>
          <a:p>
            <a:pPr rtl="0"/>
            <a:r>
              <a:rPr lang="en-US" dirty="0"/>
              <a:t> </a:t>
            </a:r>
          </a:p>
        </p:txBody>
      </p:sp>
      <p:sp>
        <p:nvSpPr>
          <p:cNvPr id="3" name="Rettangolo 2">
            <a:extLst>
              <a:ext uri="{FF2B5EF4-FFF2-40B4-BE49-F238E27FC236}">
                <a16:creationId xmlns:a16="http://schemas.microsoft.com/office/drawing/2014/main" id="{15E72899-BED0-3F42-8098-C829A27D7ADC}"/>
              </a:ext>
            </a:extLst>
          </p:cNvPr>
          <p:cNvSpPr/>
          <p:nvPr/>
        </p:nvSpPr>
        <p:spPr>
          <a:xfrm>
            <a:off x="0" y="875489"/>
            <a:ext cx="11274357" cy="544749"/>
          </a:xfrm>
          <a:prstGeom prst="rect">
            <a:avLst/>
          </a:prstGeom>
          <a:solidFill>
            <a:srgbClr val="FF87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dirty="0">
                <a:latin typeface="Arial" panose="020B0604020202020204" pitchFamily="34" charset="0"/>
                <a:ea typeface="Calibri" panose="020F0502020204030204" pitchFamily="34" charset="0"/>
                <a:cs typeface="Arial" panose="020B0604020202020204" pitchFamily="34" charset="0"/>
              </a:rPr>
              <a:t>Gli esiti</a:t>
            </a:r>
            <a:r>
              <a:rPr lang="it-IT" sz="2200" dirty="0">
                <a:latin typeface="Arial" panose="020B0604020202020204" pitchFamily="34" charset="0"/>
                <a:cs typeface="Arial" panose="020B0604020202020204" pitchFamily="34" charset="0"/>
              </a:rPr>
              <a:t> </a:t>
            </a:r>
          </a:p>
        </p:txBody>
      </p:sp>
      <p:pic>
        <p:nvPicPr>
          <p:cNvPr id="4" name="Immagine 3">
            <a:extLst>
              <a:ext uri="{FF2B5EF4-FFF2-40B4-BE49-F238E27FC236}">
                <a16:creationId xmlns:a16="http://schemas.microsoft.com/office/drawing/2014/main" id="{CC1BB6BE-1C6C-A847-A134-B6BE386DCDB1}"/>
              </a:ext>
            </a:extLst>
          </p:cNvPr>
          <p:cNvPicPr>
            <a:picLocks noChangeAspect="1"/>
          </p:cNvPicPr>
          <p:nvPr/>
        </p:nvPicPr>
        <p:blipFill>
          <a:blip r:embed="rId2"/>
          <a:stretch>
            <a:fillRect/>
          </a:stretch>
        </p:blipFill>
        <p:spPr>
          <a:xfrm>
            <a:off x="9920059" y="136525"/>
            <a:ext cx="1346373" cy="662830"/>
          </a:xfrm>
          <a:prstGeom prst="rect">
            <a:avLst/>
          </a:prstGeom>
        </p:spPr>
      </p:pic>
      <p:sp>
        <p:nvSpPr>
          <p:cNvPr id="5" name="Rettangolo 4">
            <a:extLst>
              <a:ext uri="{FF2B5EF4-FFF2-40B4-BE49-F238E27FC236}">
                <a16:creationId xmlns:a16="http://schemas.microsoft.com/office/drawing/2014/main" id="{EB428D8A-C463-8C4D-824D-DC7497C5FF66}"/>
              </a:ext>
            </a:extLst>
          </p:cNvPr>
          <p:cNvSpPr/>
          <p:nvPr/>
        </p:nvSpPr>
        <p:spPr>
          <a:xfrm>
            <a:off x="11749200" y="1517514"/>
            <a:ext cx="442800" cy="45817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2A881DE-B5EC-3249-8AE1-BBCDB71E6DC0}"/>
              </a:ext>
            </a:extLst>
          </p:cNvPr>
          <p:cNvSpPr txBox="1"/>
          <p:nvPr/>
        </p:nvSpPr>
        <p:spPr>
          <a:xfrm>
            <a:off x="301557" y="1942374"/>
            <a:ext cx="10972800" cy="3323987"/>
          </a:xfrm>
          <a:prstGeom prst="rect">
            <a:avLst/>
          </a:prstGeom>
          <a:noFill/>
        </p:spPr>
        <p:txBody>
          <a:bodyPr wrap="square" rtlCol="0">
            <a:spAutoFit/>
          </a:bodyPr>
          <a:lstStyle/>
          <a:p>
            <a:pPr marL="285750" lvl="0" indent="-285750" algn="just">
              <a:buFont typeface="Arial" panose="020B0604020202020204" pitchFamily="34" charset="0"/>
              <a:buChar char="•"/>
            </a:pPr>
            <a:r>
              <a:rPr lang="it-IT" sz="1500" b="1" dirty="0">
                <a:latin typeface="Arial" panose="020B0604020202020204" pitchFamily="34" charset="0"/>
                <a:cs typeface="Arial" panose="020B0604020202020204" pitchFamily="34" charset="0"/>
              </a:rPr>
              <a:t>Inidoneità temporanea del lavoratore fragile in relazione al contagio </a:t>
            </a:r>
            <a:endParaRPr lang="it-IT" sz="1500" dirty="0">
              <a:latin typeface="Arial" panose="020B0604020202020204" pitchFamily="34" charset="0"/>
              <a:cs typeface="Arial" panose="020B0604020202020204" pitchFamily="34" charset="0"/>
            </a:endParaRP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Un giudizio di inidoneità temporanea a svolgere la mansione in presenza comporta, per il DSGA, l’AA e, ove valutato opportuno, per l’Assistente tecnico, lo svolgimento dell‘attività lavorativa in modalità agile.</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Se il giudizio è di idoneità a svolgere soltanto alcune mansioni del proprio profilo, l'utilizzazione può essere disposta, sulla base di criteri definiti in sede di contrattazione d’istituto, in funzioni parziali del profilo d'appartenenza che siano comunque coerenti con le attività e l'organizzazione del lavoro della scuola d'appartenenza. </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Se il giudizio è di  inidoneità temporanea ad ogni mansione del profilo, il DS valuta se sia possibile l’utilizzazione presso l’Istituto di titolarità o anche presso altre scuole in altre mansioni equivalenti, sulla base della preparazione culturale e professionale e dei titoli di studio dell’interessato. </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Se questa soluzione non sia oggettivamente possibile, deve essere stipulato un contratto di utilizzazione in altri compiti entro 30 giorni dalla data di ricezione della richiesta dell'interessato. Durante detto periodo l'interessato fruisce dell'assenza per malattia. Qualora il termine di 30 giorni non sia rispettato dall’Amministrazione, l’ulteriore periodo di assenza non è computato ai fini della determinazione del periodo massimo di assenza. </a:t>
            </a:r>
          </a:p>
          <a:p>
            <a:pPr marL="285750" lvl="0" indent="-285750" algn="just">
              <a:buFont typeface="Wingdings" pitchFamily="2" charset="2"/>
              <a:buChar char="ü"/>
            </a:pPr>
            <a:r>
              <a:rPr lang="it-IT" sz="1500" dirty="0">
                <a:latin typeface="Arial" panose="020B0604020202020204" pitchFamily="34" charset="0"/>
                <a:cs typeface="Arial" panose="020B0604020202020204" pitchFamily="34" charset="0"/>
              </a:rPr>
              <a:t>Il  lavoratore inidoneo è sostituito ai sensi della normativa vigente sulle supplenze. </a:t>
            </a:r>
          </a:p>
        </p:txBody>
      </p:sp>
      <p:sp>
        <p:nvSpPr>
          <p:cNvPr id="7" name="Ovale 6">
            <a:extLst>
              <a:ext uri="{FF2B5EF4-FFF2-40B4-BE49-F238E27FC236}">
                <a16:creationId xmlns:a16="http://schemas.microsoft.com/office/drawing/2014/main" id="{1716A814-9EC1-714E-B230-A35818AEB1C8}"/>
              </a:ext>
            </a:extLst>
          </p:cNvPr>
          <p:cNvSpPr/>
          <p:nvPr/>
        </p:nvSpPr>
        <p:spPr>
          <a:xfrm>
            <a:off x="10885251" y="6261237"/>
            <a:ext cx="457200" cy="425513"/>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aposto numero diapositiva 10">
            <a:extLst>
              <a:ext uri="{FF2B5EF4-FFF2-40B4-BE49-F238E27FC236}">
                <a16:creationId xmlns:a16="http://schemas.microsoft.com/office/drawing/2014/main" id="{36CBD314-D7A5-124C-8665-3A8C14DC3E5D}"/>
              </a:ext>
            </a:extLst>
          </p:cNvPr>
          <p:cNvSpPr txBox="1">
            <a:spLocks/>
          </p:cNvSpPr>
          <p:nvPr/>
        </p:nvSpPr>
        <p:spPr>
          <a:xfrm>
            <a:off x="9600760" y="6301158"/>
            <a:ext cx="1659008" cy="365125"/>
          </a:xfrm>
          <a:prstGeom prst="rect">
            <a:avLst/>
          </a:prstGeom>
        </p:spPr>
        <p:txBody>
          <a:bodyPr vert="horz" lIns="91440" tIns="45720" rIns="91440" bIns="45720" rtlCol="0" anchor="ctr"/>
          <a:lstStyle>
            <a:defPPr rtl="0">
              <a:defRPr lang="it-it"/>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z="1600" smtClean="0">
                <a:solidFill>
                  <a:schemeClr val="bg1"/>
                </a:solidFill>
                <a:latin typeface="Arial" panose="020B0604020202020204" pitchFamily="34" charset="0"/>
                <a:cs typeface="Arial" panose="020B0604020202020204" pitchFamily="34" charset="0"/>
              </a:rPr>
              <a:pPr/>
              <a:t>8</a:t>
            </a:fld>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6464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ttore 1 8">
            <a:extLst>
              <a:ext uri="{FF2B5EF4-FFF2-40B4-BE49-F238E27FC236}">
                <a16:creationId xmlns:a16="http://schemas.microsoft.com/office/drawing/2014/main" id="{7BB7E293-AD36-4D40-862C-46F58EAA6D99}"/>
              </a:ext>
            </a:extLst>
          </p:cNvPr>
          <p:cNvCxnSpPr>
            <a:cxnSpLocks/>
          </p:cNvCxnSpPr>
          <p:nvPr/>
        </p:nvCxnSpPr>
        <p:spPr>
          <a:xfrm>
            <a:off x="0" y="6468893"/>
            <a:ext cx="11259768" cy="0"/>
          </a:xfrm>
          <a:prstGeom prst="line">
            <a:avLst/>
          </a:prstGeom>
          <a:ln>
            <a:solidFill>
              <a:srgbClr val="00B0F0">
                <a:alpha val="50000"/>
              </a:srgbClr>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Segnaposto numero diapositiva 1">
            <a:extLst>
              <a:ext uri="{FF2B5EF4-FFF2-40B4-BE49-F238E27FC236}">
                <a16:creationId xmlns:a16="http://schemas.microsoft.com/office/drawing/2014/main" id="{7EA48DC5-993E-DA43-B0FF-6E2602D3B255}"/>
              </a:ext>
            </a:extLst>
          </p:cNvPr>
          <p:cNvSpPr>
            <a:spLocks noGrp="1"/>
          </p:cNvSpPr>
          <p:nvPr>
            <p:ph type="sldNum" sz="quarter" idx="12"/>
          </p:nvPr>
        </p:nvSpPr>
        <p:spPr>
          <a:xfrm>
            <a:off x="10332578" y="6356350"/>
            <a:ext cx="1530927" cy="365125"/>
          </a:xfrm>
        </p:spPr>
        <p:txBody>
          <a:bodyPr/>
          <a:lstStyle/>
          <a:p>
            <a:pPr rtl="0"/>
            <a:r>
              <a:rPr lang="en-US" dirty="0"/>
              <a:t> </a:t>
            </a:r>
          </a:p>
        </p:txBody>
      </p:sp>
      <p:sp>
        <p:nvSpPr>
          <p:cNvPr id="3" name="Rettangolo 2">
            <a:extLst>
              <a:ext uri="{FF2B5EF4-FFF2-40B4-BE49-F238E27FC236}">
                <a16:creationId xmlns:a16="http://schemas.microsoft.com/office/drawing/2014/main" id="{15E72899-BED0-3F42-8098-C829A27D7ADC}"/>
              </a:ext>
            </a:extLst>
          </p:cNvPr>
          <p:cNvSpPr/>
          <p:nvPr/>
        </p:nvSpPr>
        <p:spPr>
          <a:xfrm>
            <a:off x="0" y="875489"/>
            <a:ext cx="11274357" cy="544749"/>
          </a:xfrm>
          <a:prstGeom prst="rect">
            <a:avLst/>
          </a:prstGeom>
          <a:solidFill>
            <a:srgbClr val="FF87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dirty="0">
                <a:latin typeface="Arial" panose="020B0604020202020204" pitchFamily="34" charset="0"/>
                <a:ea typeface="Calibri" panose="020F0502020204030204" pitchFamily="34" charset="0"/>
                <a:cs typeface="Arial" panose="020B0604020202020204" pitchFamily="34" charset="0"/>
              </a:rPr>
              <a:t>Gli esiti</a:t>
            </a:r>
            <a:r>
              <a:rPr lang="it-IT" sz="2200" dirty="0">
                <a:latin typeface="Arial" panose="020B0604020202020204" pitchFamily="34" charset="0"/>
                <a:cs typeface="Arial" panose="020B0604020202020204" pitchFamily="34" charset="0"/>
              </a:rPr>
              <a:t> </a:t>
            </a:r>
          </a:p>
        </p:txBody>
      </p:sp>
      <p:pic>
        <p:nvPicPr>
          <p:cNvPr id="4" name="Immagine 3">
            <a:extLst>
              <a:ext uri="{FF2B5EF4-FFF2-40B4-BE49-F238E27FC236}">
                <a16:creationId xmlns:a16="http://schemas.microsoft.com/office/drawing/2014/main" id="{CC1BB6BE-1C6C-A847-A134-B6BE386DCDB1}"/>
              </a:ext>
            </a:extLst>
          </p:cNvPr>
          <p:cNvPicPr>
            <a:picLocks noChangeAspect="1"/>
          </p:cNvPicPr>
          <p:nvPr/>
        </p:nvPicPr>
        <p:blipFill>
          <a:blip r:embed="rId2"/>
          <a:stretch>
            <a:fillRect/>
          </a:stretch>
        </p:blipFill>
        <p:spPr>
          <a:xfrm>
            <a:off x="9920059" y="136525"/>
            <a:ext cx="1346373" cy="662830"/>
          </a:xfrm>
          <a:prstGeom prst="rect">
            <a:avLst/>
          </a:prstGeom>
        </p:spPr>
      </p:pic>
      <p:sp>
        <p:nvSpPr>
          <p:cNvPr id="5" name="Rettangolo 4">
            <a:extLst>
              <a:ext uri="{FF2B5EF4-FFF2-40B4-BE49-F238E27FC236}">
                <a16:creationId xmlns:a16="http://schemas.microsoft.com/office/drawing/2014/main" id="{EB428D8A-C463-8C4D-824D-DC7497C5FF66}"/>
              </a:ext>
            </a:extLst>
          </p:cNvPr>
          <p:cNvSpPr/>
          <p:nvPr/>
        </p:nvSpPr>
        <p:spPr>
          <a:xfrm>
            <a:off x="11749200" y="1488332"/>
            <a:ext cx="442800" cy="458172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32A881DE-B5EC-3249-8AE1-BBCDB71E6DC0}"/>
              </a:ext>
            </a:extLst>
          </p:cNvPr>
          <p:cNvSpPr txBox="1"/>
          <p:nvPr/>
        </p:nvSpPr>
        <p:spPr>
          <a:xfrm>
            <a:off x="286968" y="1908297"/>
            <a:ext cx="10972800" cy="2400657"/>
          </a:xfrm>
          <a:prstGeom prst="rect">
            <a:avLst/>
          </a:prstGeom>
          <a:noFill/>
        </p:spPr>
        <p:txBody>
          <a:bodyPr wrap="square" rtlCol="0">
            <a:spAutoFit/>
          </a:bodyPr>
          <a:lstStyle/>
          <a:p>
            <a:r>
              <a:rPr lang="it-IT" sz="1500" b="1" dirty="0">
                <a:solidFill>
                  <a:srgbClr val="FF0000"/>
                </a:solidFill>
                <a:latin typeface="Arial" panose="020B0604020202020204" pitchFamily="34" charset="0"/>
                <a:cs typeface="Arial" panose="020B0604020202020204" pitchFamily="34" charset="0"/>
              </a:rPr>
              <a:t>2c.  Per il personale a tempo determinato (docente e ATA) </a:t>
            </a:r>
            <a:endParaRPr lang="it-IT" sz="1500" dirty="0">
              <a:solidFill>
                <a:srgbClr val="FF0000"/>
              </a:solidFill>
              <a:latin typeface="Arial" panose="020B0604020202020204" pitchFamily="34" charset="0"/>
              <a:cs typeface="Arial" panose="020B0604020202020204" pitchFamily="34" charset="0"/>
            </a:endParaRPr>
          </a:p>
          <a:p>
            <a:pPr algn="just"/>
            <a:r>
              <a:rPr lang="it-IT" sz="1500" dirty="0">
                <a:latin typeface="Arial" panose="020B0604020202020204" pitchFamily="34" charset="0"/>
                <a:cs typeface="Arial" panose="020B0604020202020204" pitchFamily="34" charset="0"/>
              </a:rPr>
              <a:t>Il personale a tempo determinato  è escluso dall’applicazione delle regole sopra delineate per il personale con contratto a </a:t>
            </a:r>
            <a:r>
              <a:rPr lang="it-IT" sz="1500" dirty="0" err="1">
                <a:latin typeface="Arial" panose="020B0604020202020204" pitchFamily="34" charset="0"/>
                <a:cs typeface="Arial" panose="020B0604020202020204" pitchFamily="34" charset="0"/>
              </a:rPr>
              <a:t>t.i</a:t>
            </a:r>
            <a:r>
              <a:rPr lang="it-IT" sz="1500" dirty="0">
                <a:latin typeface="Arial" panose="020B0604020202020204" pitchFamily="34" charset="0"/>
                <a:cs typeface="Arial" panose="020B0604020202020204" pitchFamily="34" charset="0"/>
              </a:rPr>
              <a:t>..</a:t>
            </a:r>
          </a:p>
          <a:p>
            <a:pPr marL="285750" lvl="0" indent="-285750" algn="just">
              <a:buFont typeface="Arial" panose="020B0604020202020204" pitchFamily="34" charset="0"/>
              <a:buChar char="•"/>
            </a:pPr>
            <a:r>
              <a:rPr lang="it-IT" sz="1500" dirty="0">
                <a:latin typeface="Arial" panose="020B0604020202020204" pitchFamily="34" charset="0"/>
                <a:cs typeface="Arial" panose="020B0604020202020204" pitchFamily="34" charset="0"/>
              </a:rPr>
              <a:t>Docenti. Qualora, dopo la sottoscrizione del contratto di lavoro, il docente </a:t>
            </a:r>
            <a:r>
              <a:rPr lang="it-IT" sz="1500" dirty="0" err="1">
                <a:latin typeface="Arial" panose="020B0604020202020204" pitchFamily="34" charset="0"/>
                <a:cs typeface="Arial" panose="020B0604020202020204" pitchFamily="34" charset="0"/>
              </a:rPr>
              <a:t>t.d</a:t>
            </a:r>
            <a:r>
              <a:rPr lang="it-IT" sz="1500" dirty="0">
                <a:latin typeface="Arial" panose="020B0604020202020204" pitchFamily="34" charset="0"/>
                <a:cs typeface="Arial" panose="020B0604020202020204" pitchFamily="34" charset="0"/>
              </a:rPr>
              <a:t>. presenti al DS la richiesta di essere sottoposto a sorveglianza sanitaria e dal relativo procedimento esso risulti inidoneo temporaneamente alla mansione, si procederà a collocarlo in malattia, fino al termine indicato dal giudizio di inidoneità temporanea.  </a:t>
            </a:r>
          </a:p>
          <a:p>
            <a:pPr marL="285750" lvl="0" indent="-285750" algn="just">
              <a:buFont typeface="Arial" panose="020B0604020202020204" pitchFamily="34" charset="0"/>
              <a:buChar char="•"/>
            </a:pPr>
            <a:r>
              <a:rPr lang="it-IT" sz="1500" dirty="0">
                <a:latin typeface="Arial" panose="020B0604020202020204" pitchFamily="34" charset="0"/>
                <a:cs typeface="Arial" panose="020B0604020202020204" pitchFamily="34" charset="0"/>
              </a:rPr>
              <a:t>ATA. Per alcuni profili di personale ATA </a:t>
            </a:r>
            <a:r>
              <a:rPr lang="it-IT" sz="1500" dirty="0" err="1">
                <a:latin typeface="Arial" panose="020B0604020202020204" pitchFamily="34" charset="0"/>
                <a:cs typeface="Arial" panose="020B0604020202020204" pitchFamily="34" charset="0"/>
              </a:rPr>
              <a:t>t.d</a:t>
            </a:r>
            <a:r>
              <a:rPr lang="it-IT" sz="1500" dirty="0">
                <a:latin typeface="Arial" panose="020B0604020202020204" pitchFamily="34" charset="0"/>
                <a:cs typeface="Arial" panose="020B0604020202020204" pitchFamily="34" charset="0"/>
              </a:rPr>
              <a:t>. il giudizio del medico potrebbe indicare una idoneità a svolgere soltanto alcune mansioni del profilo. In tal caso il DD dispone la presa di servizio individuando, tra quelle previste, le mansioni che più aderiscono alle indicazioni sanitarie,  sempre e comunque ricadenti all’interno del profilo professionale della supplenza  conferita. </a:t>
            </a:r>
          </a:p>
          <a:p>
            <a:pPr algn="just"/>
            <a:r>
              <a:rPr lang="it-IT" sz="1500" i="1" dirty="0">
                <a:latin typeface="Arial" panose="020B0604020202020204" pitchFamily="34" charset="0"/>
                <a:cs typeface="Arial" panose="020B0604020202020204" pitchFamily="34" charset="0"/>
              </a:rPr>
              <a:t> </a:t>
            </a:r>
            <a:endParaRPr lang="it-IT" sz="1500" dirty="0">
              <a:latin typeface="Arial" panose="020B0604020202020204" pitchFamily="34" charset="0"/>
              <a:cs typeface="Arial" panose="020B0604020202020204" pitchFamily="34" charset="0"/>
            </a:endParaRPr>
          </a:p>
        </p:txBody>
      </p:sp>
      <p:sp>
        <p:nvSpPr>
          <p:cNvPr id="7" name="Ovale 6">
            <a:extLst>
              <a:ext uri="{FF2B5EF4-FFF2-40B4-BE49-F238E27FC236}">
                <a16:creationId xmlns:a16="http://schemas.microsoft.com/office/drawing/2014/main" id="{1716A814-9EC1-714E-B230-A35818AEB1C8}"/>
              </a:ext>
            </a:extLst>
          </p:cNvPr>
          <p:cNvSpPr/>
          <p:nvPr/>
        </p:nvSpPr>
        <p:spPr>
          <a:xfrm>
            <a:off x="10885251" y="6261237"/>
            <a:ext cx="457200" cy="425513"/>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aposto numero diapositiva 10">
            <a:extLst>
              <a:ext uri="{FF2B5EF4-FFF2-40B4-BE49-F238E27FC236}">
                <a16:creationId xmlns:a16="http://schemas.microsoft.com/office/drawing/2014/main" id="{36CBD314-D7A5-124C-8665-3A8C14DC3E5D}"/>
              </a:ext>
            </a:extLst>
          </p:cNvPr>
          <p:cNvSpPr txBox="1">
            <a:spLocks/>
          </p:cNvSpPr>
          <p:nvPr/>
        </p:nvSpPr>
        <p:spPr>
          <a:xfrm>
            <a:off x="9600760" y="6301158"/>
            <a:ext cx="1659008" cy="365125"/>
          </a:xfrm>
          <a:prstGeom prst="rect">
            <a:avLst/>
          </a:prstGeom>
        </p:spPr>
        <p:txBody>
          <a:bodyPr vert="horz" lIns="91440" tIns="45720" rIns="91440" bIns="45720" rtlCol="0" anchor="ctr"/>
          <a:lstStyle>
            <a:defPPr rtl="0">
              <a:defRPr lang="it-it"/>
            </a:defPPr>
            <a:lvl1pPr marL="0" algn="r"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z="1600" smtClean="0">
                <a:solidFill>
                  <a:schemeClr val="bg1"/>
                </a:solidFill>
                <a:latin typeface="Arial" panose="020B0604020202020204" pitchFamily="34" charset="0"/>
                <a:cs typeface="Arial" panose="020B0604020202020204" pitchFamily="34" charset="0"/>
              </a:rPr>
              <a:pPr/>
              <a:t>9</a:t>
            </a:fld>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4651997"/>
      </p:ext>
    </p:extLst>
  </p:cSld>
  <p:clrMapOvr>
    <a:masterClrMapping/>
  </p:clrMapOvr>
</p:sld>
</file>

<file path=ppt/theme/theme1.xml><?xml version="1.0" encoding="utf-8"?>
<a:theme xmlns:a="http://schemas.openxmlformats.org/drawingml/2006/main" name="Struttura">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E577E783-5AB8-45E6-9E56-AE40075231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FB9BFA2-1FA5-44A1-B975-10D6BF58ECD0}">
  <ds:schemaRefs>
    <ds:schemaRef ds:uri="http://schemas.microsoft.com/sharepoint/v3/contenttype/forms"/>
  </ds:schemaRefs>
</ds:datastoreItem>
</file>

<file path=customXml/itemProps3.xml><?xml version="1.0" encoding="utf-8"?>
<ds:datastoreItem xmlns:ds="http://schemas.openxmlformats.org/officeDocument/2006/customXml" ds:itemID="{30541854-87B3-4953-A183-EF3BD285377B}">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Struttura</Template>
  <TotalTime>67</TotalTime>
  <Words>1899</Words>
  <Application>Microsoft Macintosh PowerPoint</Application>
  <PresentationFormat>Widescreen</PresentationFormat>
  <Paragraphs>102</Paragraphs>
  <Slides>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Apple Symbols</vt:lpstr>
      <vt:lpstr>Arial</vt:lpstr>
      <vt:lpstr>Calibri</vt:lpstr>
      <vt:lpstr>Corbel</vt:lpstr>
      <vt:lpstr>Wingdings</vt:lpstr>
      <vt:lpstr>Wingdings 2</vt:lpstr>
      <vt:lpstr>Struttura</vt:lpstr>
      <vt:lpstr>LAVORATORI  FRAGILI docenti e ATA T.I. personale a T.D.</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LAVORATORI  FRAGILI docenti e ATA T.I. personale a T.D.</dc:title>
  <dc:creator>Microsoft Office User</dc:creator>
  <cp:lastModifiedBy>Microsoft Office User</cp:lastModifiedBy>
  <cp:revision>9</cp:revision>
  <dcterms:created xsi:type="dcterms:W3CDTF">2020-09-13T14:10:20Z</dcterms:created>
  <dcterms:modified xsi:type="dcterms:W3CDTF">2020-09-13T15:19:17Z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