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4"/>
  </p:sldMasterIdLst>
  <p:notesMasterIdLst>
    <p:notesMasterId r:id="rId17"/>
  </p:notesMasterIdLst>
  <p:handoutMasterIdLst>
    <p:handoutMasterId r:id="rId18"/>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C1F"/>
    <a:srgbClr val="903163"/>
    <a:srgbClr val="E1E1E1"/>
    <a:srgbClr val="AA2C71"/>
    <a:srgbClr val="A62C6F"/>
    <a:srgbClr val="F9E7F1"/>
    <a:srgbClr val="852359"/>
    <a:srgbClr val="969FA7"/>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p:cViewPr>
        <p:scale>
          <a:sx n="77" d="100"/>
          <a:sy n="77" d="100"/>
        </p:scale>
        <p:origin x="372" y="810"/>
      </p:cViewPr>
      <p:guideLst/>
    </p:cSldViewPr>
  </p:slideViewPr>
  <p:notesTextViewPr>
    <p:cViewPr>
      <p:scale>
        <a:sx n="1" d="1"/>
        <a:sy n="1" d="1"/>
      </p:scale>
      <p:origin x="0" y="0"/>
    </p:cViewPr>
  </p:notesTextViewPr>
  <p:notesViewPr>
    <p:cSldViewPr snapToGrid="0">
      <p:cViewPr varScale="1">
        <p:scale>
          <a:sx n="88" d="100"/>
          <a:sy n="88" d="100"/>
        </p:scale>
        <p:origin x="37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E8F38073-FA7A-4072-BB6D-6D51307638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55BC4144-DC0B-4943-A951-A7E4C50C5C0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F87D2D-D8E5-4773-83ED-B732C78C68BF}" type="datetime1">
              <a:rPr lang="it-IT" smtClean="0"/>
              <a:t>18/10/2024</a:t>
            </a:fld>
            <a:endParaRPr lang="it-IT"/>
          </a:p>
        </p:txBody>
      </p:sp>
      <p:sp>
        <p:nvSpPr>
          <p:cNvPr id="4" name="Segnaposto piè di pagina 3">
            <a:extLst>
              <a:ext uri="{FF2B5EF4-FFF2-40B4-BE49-F238E27FC236}">
                <a16:creationId xmlns:a16="http://schemas.microsoft.com/office/drawing/2014/main" id="{7225F86A-2439-4892-95D2-AF6CD90300F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D4203B3C-C9C8-4110-BFEC-B8343D2E2F4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F51033-DB4D-4F86-9CD9-4A67EF79E90A}" type="slidenum">
              <a:rPr lang="it-IT" smtClean="0"/>
              <a:t>‹N›</a:t>
            </a:fld>
            <a:endParaRPr lang="it-IT"/>
          </a:p>
        </p:txBody>
      </p:sp>
    </p:spTree>
    <p:extLst>
      <p:ext uri="{BB962C8B-B14F-4D97-AF65-F5344CB8AC3E}">
        <p14:creationId xmlns:p14="http://schemas.microsoft.com/office/powerpoint/2010/main" val="39643724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307C4D6-67FF-4A18-AD5D-66FE6F69B62B}" type="datetime1">
              <a:rPr lang="it-IT" noProof="0" smtClean="0"/>
              <a:t>18/10/2024</a:t>
            </a:fld>
            <a:endParaRPr lang="it-IT" noProof="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2E1C88-3939-4832-BAAB-091D6FA96EB5}" type="slidenum">
              <a:rPr lang="it-IT" noProof="0" smtClean="0"/>
              <a:t>‹N›</a:t>
            </a:fld>
            <a:endParaRPr lang="it-IT" noProof="0"/>
          </a:p>
        </p:txBody>
      </p:sp>
    </p:spTree>
    <p:extLst>
      <p:ext uri="{BB962C8B-B14F-4D97-AF65-F5344CB8AC3E}">
        <p14:creationId xmlns:p14="http://schemas.microsoft.com/office/powerpoint/2010/main" val="13105004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t>Eliminare questa diapositiva al termine della preparazione delle altre diapositive.</a:t>
            </a:r>
          </a:p>
        </p:txBody>
      </p:sp>
      <p:sp>
        <p:nvSpPr>
          <p:cNvPr id="4" name="Segnaposto numero diapositiva 3"/>
          <p:cNvSpPr>
            <a:spLocks noGrp="1"/>
          </p:cNvSpPr>
          <p:nvPr>
            <p:ph type="sldNum" sz="quarter" idx="10"/>
          </p:nvPr>
        </p:nvSpPr>
        <p:spPr/>
        <p:txBody>
          <a:bodyPr rtlCol="0"/>
          <a:lstStyle/>
          <a:p>
            <a:pPr rtl="0"/>
            <a:fld id="{012E1C88-3939-4832-BAAB-091D6FA96EB5}" type="slidenum">
              <a:rPr lang="it-IT" smtClean="0"/>
              <a:t>1</a:t>
            </a:fld>
            <a:endParaRPr lang="it-IT"/>
          </a:p>
        </p:txBody>
      </p:sp>
    </p:spTree>
    <p:extLst>
      <p:ext uri="{BB962C8B-B14F-4D97-AF65-F5344CB8AC3E}">
        <p14:creationId xmlns:p14="http://schemas.microsoft.com/office/powerpoint/2010/main" val="49259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10</a:t>
            </a:fld>
            <a:endParaRPr lang="it-IT"/>
          </a:p>
        </p:txBody>
      </p:sp>
    </p:spTree>
    <p:extLst>
      <p:ext uri="{BB962C8B-B14F-4D97-AF65-F5344CB8AC3E}">
        <p14:creationId xmlns:p14="http://schemas.microsoft.com/office/powerpoint/2010/main" val="513181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11</a:t>
            </a:fld>
            <a:endParaRPr lang="it-IT"/>
          </a:p>
        </p:txBody>
      </p:sp>
    </p:spTree>
    <p:extLst>
      <p:ext uri="{BB962C8B-B14F-4D97-AF65-F5344CB8AC3E}">
        <p14:creationId xmlns:p14="http://schemas.microsoft.com/office/powerpoint/2010/main" val="3369253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12</a:t>
            </a:fld>
            <a:endParaRPr lang="it-IT"/>
          </a:p>
        </p:txBody>
      </p:sp>
    </p:spTree>
    <p:extLst>
      <p:ext uri="{BB962C8B-B14F-4D97-AF65-F5344CB8AC3E}">
        <p14:creationId xmlns:p14="http://schemas.microsoft.com/office/powerpoint/2010/main" val="3802365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2</a:t>
            </a:fld>
            <a:endParaRPr lang="it-IT"/>
          </a:p>
        </p:txBody>
      </p:sp>
    </p:spTree>
    <p:extLst>
      <p:ext uri="{BB962C8B-B14F-4D97-AF65-F5344CB8AC3E}">
        <p14:creationId xmlns:p14="http://schemas.microsoft.com/office/powerpoint/2010/main" val="3773276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3</a:t>
            </a:fld>
            <a:endParaRPr lang="it-IT"/>
          </a:p>
        </p:txBody>
      </p:sp>
    </p:spTree>
    <p:extLst>
      <p:ext uri="{BB962C8B-B14F-4D97-AF65-F5344CB8AC3E}">
        <p14:creationId xmlns:p14="http://schemas.microsoft.com/office/powerpoint/2010/main" val="481236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4</a:t>
            </a:fld>
            <a:endParaRPr lang="it-IT"/>
          </a:p>
        </p:txBody>
      </p:sp>
    </p:spTree>
    <p:extLst>
      <p:ext uri="{BB962C8B-B14F-4D97-AF65-F5344CB8AC3E}">
        <p14:creationId xmlns:p14="http://schemas.microsoft.com/office/powerpoint/2010/main" val="212753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5</a:t>
            </a:fld>
            <a:endParaRPr lang="it-IT"/>
          </a:p>
        </p:txBody>
      </p:sp>
    </p:spTree>
    <p:extLst>
      <p:ext uri="{BB962C8B-B14F-4D97-AF65-F5344CB8AC3E}">
        <p14:creationId xmlns:p14="http://schemas.microsoft.com/office/powerpoint/2010/main" val="3923555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6</a:t>
            </a:fld>
            <a:endParaRPr lang="it-IT"/>
          </a:p>
        </p:txBody>
      </p:sp>
    </p:spTree>
    <p:extLst>
      <p:ext uri="{BB962C8B-B14F-4D97-AF65-F5344CB8AC3E}">
        <p14:creationId xmlns:p14="http://schemas.microsoft.com/office/powerpoint/2010/main" val="3891075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7</a:t>
            </a:fld>
            <a:endParaRPr lang="it-IT"/>
          </a:p>
        </p:txBody>
      </p:sp>
    </p:spTree>
    <p:extLst>
      <p:ext uri="{BB962C8B-B14F-4D97-AF65-F5344CB8AC3E}">
        <p14:creationId xmlns:p14="http://schemas.microsoft.com/office/powerpoint/2010/main" val="2381417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8</a:t>
            </a:fld>
            <a:endParaRPr lang="it-IT"/>
          </a:p>
        </p:txBody>
      </p:sp>
    </p:spTree>
    <p:extLst>
      <p:ext uri="{BB962C8B-B14F-4D97-AF65-F5344CB8AC3E}">
        <p14:creationId xmlns:p14="http://schemas.microsoft.com/office/powerpoint/2010/main" val="697275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12E1C88-3939-4832-BAAB-091D6FA96EB5}" type="slidenum">
              <a:rPr lang="it-IT" smtClean="0"/>
              <a:t>9</a:t>
            </a:fld>
            <a:endParaRPr lang="it-IT"/>
          </a:p>
        </p:txBody>
      </p:sp>
    </p:spTree>
    <p:extLst>
      <p:ext uri="{BB962C8B-B14F-4D97-AF65-F5344CB8AC3E}">
        <p14:creationId xmlns:p14="http://schemas.microsoft.com/office/powerpoint/2010/main" val="101486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ttangolo 6"/>
          <p:cNvSpPr/>
          <p:nvPr/>
        </p:nvSpPr>
        <p:spPr bwMode="white">
          <a:xfrm>
            <a:off x="2467627" y="3085765"/>
            <a:ext cx="9143179" cy="2866046"/>
          </a:xfrm>
          <a:prstGeom prst="rect">
            <a:avLst/>
          </a:prstGeom>
          <a:gradFill flip="none" rotWithShape="1">
            <a:gsLst>
              <a:gs pos="100000">
                <a:schemeClr val="accent2"/>
              </a:gs>
              <a:gs pos="58000">
                <a:schemeClr val="accent2">
                  <a:lumMod val="7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ctrTitle"/>
          </p:nvPr>
        </p:nvSpPr>
        <p:spPr>
          <a:xfrm>
            <a:off x="599226" y="1020431"/>
            <a:ext cx="10993549" cy="1475013"/>
          </a:xfrm>
          <a:effectLst/>
        </p:spPr>
        <p:txBody>
          <a:bodyPr rtlCol="0" anchor="ctr" anchorCtr="0">
            <a:normAutofit/>
          </a:bodyPr>
          <a:lstStyle>
            <a:lvl1pPr algn="ctr">
              <a:defRPr sz="5400">
                <a:solidFill>
                  <a:schemeClr val="accent1"/>
                </a:solidFill>
              </a:defRPr>
            </a:lvl1pPr>
          </a:lstStyle>
          <a:p>
            <a:pPr rtl="0"/>
            <a:r>
              <a:rPr lang="it-IT" noProof="0" dirty="0"/>
              <a:t>Fare clic per modificare lo stile del titolo dello schema</a:t>
            </a:r>
          </a:p>
        </p:txBody>
      </p:sp>
      <p:sp>
        <p:nvSpPr>
          <p:cNvPr id="3" name="Sottotitolo 2"/>
          <p:cNvSpPr>
            <a:spLocks noGrp="1"/>
          </p:cNvSpPr>
          <p:nvPr>
            <p:ph type="subTitle" idx="1"/>
          </p:nvPr>
        </p:nvSpPr>
        <p:spPr>
          <a:xfrm>
            <a:off x="581194" y="2495445"/>
            <a:ext cx="10993546" cy="590321"/>
          </a:xfrm>
          <a:prstGeom prst="rect">
            <a:avLst/>
          </a:prstGeom>
        </p:spPr>
        <p:txBody>
          <a:bodyPr rtlCol="0" anchor="t">
            <a:normAutofit/>
          </a:bodyPr>
          <a:lstStyle>
            <a:lvl1pPr marL="0" indent="0" algn="ctr">
              <a:buNone/>
              <a:defRPr sz="20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noProof="0"/>
              <a:t>Fare clic per modificare lo stile del sottotitolo dello schema</a:t>
            </a:r>
          </a:p>
        </p:txBody>
      </p:sp>
      <p:sp>
        <p:nvSpPr>
          <p:cNvPr id="4" name="Segnaposto data 3"/>
          <p:cNvSpPr>
            <a:spLocks noGrp="1"/>
          </p:cNvSpPr>
          <p:nvPr>
            <p:ph type="dt" sz="half" idx="10"/>
          </p:nvPr>
        </p:nvSpPr>
        <p:spPr>
          <a:xfrm>
            <a:off x="7605951" y="5956137"/>
            <a:ext cx="2844800" cy="365125"/>
          </a:xfrm>
        </p:spPr>
        <p:txBody>
          <a:bodyPr rtlCol="0"/>
          <a:lstStyle>
            <a:lvl1pPr>
              <a:defRPr>
                <a:solidFill>
                  <a:schemeClr val="bg1"/>
                </a:solidFill>
              </a:defRPr>
            </a:lvl1pPr>
          </a:lstStyle>
          <a:p>
            <a:pPr rtl="0"/>
            <a:fld id="{0485A267-E467-49B5-AB66-05F95055652D}" type="datetime8">
              <a:rPr lang="it-IT" noProof="0" smtClean="0"/>
              <a:t>18/10/2024 13:26</a:t>
            </a:fld>
            <a:endParaRPr lang="it-IT" noProof="0"/>
          </a:p>
        </p:txBody>
      </p:sp>
      <p:sp>
        <p:nvSpPr>
          <p:cNvPr id="5" name="Segnaposto piè di pagina 4"/>
          <p:cNvSpPr>
            <a:spLocks noGrp="1"/>
          </p:cNvSpPr>
          <p:nvPr>
            <p:ph type="ftr" sz="quarter" idx="11"/>
          </p:nvPr>
        </p:nvSpPr>
        <p:spPr>
          <a:xfrm>
            <a:off x="581192" y="5951811"/>
            <a:ext cx="6917210" cy="365125"/>
          </a:xfrm>
        </p:spPr>
        <p:txBody>
          <a:bodyPr rtlCol="0"/>
          <a:lstStyle>
            <a:lvl1pPr>
              <a:defRPr>
                <a:solidFill>
                  <a:schemeClr val="bg1"/>
                </a:solidFill>
              </a:defRPr>
            </a:lvl1pPr>
          </a:lstStyle>
          <a:p>
            <a:pPr rtl="0"/>
            <a:r>
              <a:rPr lang="it-IT" noProof="0"/>
              <a:t>AGGIUNGERE UN PIÈ DI PAGINA</a:t>
            </a:r>
          </a:p>
        </p:txBody>
      </p:sp>
      <p:sp>
        <p:nvSpPr>
          <p:cNvPr id="6" name="Segnaposto numero diapositiva 5"/>
          <p:cNvSpPr>
            <a:spLocks noGrp="1"/>
          </p:cNvSpPr>
          <p:nvPr>
            <p:ph type="sldNum" sz="quarter" idx="12"/>
          </p:nvPr>
        </p:nvSpPr>
        <p:spPr>
          <a:xfrm>
            <a:off x="10558300" y="5956137"/>
            <a:ext cx="1016440" cy="365125"/>
          </a:xfrm>
        </p:spPr>
        <p:txBody>
          <a:bodyPr rtlCol="0"/>
          <a:lstStyle>
            <a:lvl1pPr>
              <a:defRPr>
                <a:solidFill>
                  <a:schemeClr val="bg1"/>
                </a:solidFill>
              </a:defRPr>
            </a:lvl1pPr>
          </a:lstStyle>
          <a:p>
            <a:pPr rtl="0"/>
            <a:fld id="{C5C3056E-1632-4A65-A24F-3F10A1450A6E}" type="slidenum">
              <a:rPr lang="it-IT" noProof="0" smtClean="0"/>
              <a:pPr/>
              <a:t>‹N›</a:t>
            </a:fld>
            <a:endParaRPr lang="it-IT" noProof="0"/>
          </a:p>
        </p:txBody>
      </p:sp>
    </p:spTree>
    <p:extLst>
      <p:ext uri="{BB962C8B-B14F-4D97-AF65-F5344CB8AC3E}">
        <p14:creationId xmlns:p14="http://schemas.microsoft.com/office/powerpoint/2010/main" val="216884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581192" y="2180496"/>
            <a:ext cx="11029615" cy="3678303"/>
          </a:xfrm>
          <a:prstGeom prst="rect">
            <a:avLst/>
          </a:prstGeom>
        </p:spPr>
        <p:txBody>
          <a:bodyPr rtlCol="0"/>
          <a:lstStyle>
            <a:lvl1pPr rtl="0">
              <a:defRPr/>
            </a:lvl1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data 3"/>
          <p:cNvSpPr>
            <a:spLocks noGrp="1"/>
          </p:cNvSpPr>
          <p:nvPr>
            <p:ph type="dt" sz="half" idx="10"/>
          </p:nvPr>
        </p:nvSpPr>
        <p:spPr/>
        <p:txBody>
          <a:bodyPr rtlCol="0"/>
          <a:lstStyle/>
          <a:p>
            <a:pPr rtl="0"/>
            <a:fld id="{C654C343-F871-4AD3-A155-1EEE0531F240}" type="datetime8">
              <a:rPr lang="it-IT" noProof="0" smtClean="0"/>
              <a:t>18/10/2024 13:26</a:t>
            </a:fld>
            <a:endParaRPr lang="it-IT" noProof="0"/>
          </a:p>
        </p:txBody>
      </p:sp>
      <p:sp>
        <p:nvSpPr>
          <p:cNvPr id="5" name="Segnaposto piè di pagina 4"/>
          <p:cNvSpPr>
            <a:spLocks noGrp="1"/>
          </p:cNvSpPr>
          <p:nvPr>
            <p:ph type="ftr" sz="quarter" idx="11"/>
          </p:nvPr>
        </p:nvSpPr>
        <p:spPr/>
        <p:txBody>
          <a:bodyPr rtlCol="0"/>
          <a:lstStyle/>
          <a:p>
            <a:pPr rtl="0"/>
            <a:r>
              <a:rPr lang="it-IT" noProof="0"/>
              <a:t>AGGIUNGERE UN PIÈ DI PAGINA</a:t>
            </a:r>
          </a:p>
        </p:txBody>
      </p:sp>
      <p:sp>
        <p:nvSpPr>
          <p:cNvPr id="6" name="Segnaposto numero diapositiva 5"/>
          <p:cNvSpPr>
            <a:spLocks noGrp="1"/>
          </p:cNvSpPr>
          <p:nvPr>
            <p:ph type="sldNum" sz="quarter" idx="12"/>
          </p:nvPr>
        </p:nvSpPr>
        <p:spPr>
          <a:xfrm>
            <a:off x="10558300" y="5956137"/>
            <a:ext cx="1052508" cy="365125"/>
          </a:xfrm>
        </p:spPr>
        <p:txBody>
          <a:bodyPr rtlCol="0"/>
          <a:lstStyle>
            <a:lvl1pPr>
              <a:defRPr sz="1100"/>
            </a:lvl1pPr>
          </a:lstStyle>
          <a:p>
            <a:fld id="{C5C3056E-1632-4A65-A24F-3F10A1450A6E}" type="slidenum">
              <a:rPr lang="it-IT" smtClean="0"/>
              <a:pPr/>
              <a:t>‹N›</a:t>
            </a:fld>
            <a:endParaRPr lang="it-IT" dirty="0"/>
          </a:p>
        </p:txBody>
      </p:sp>
      <p:sp>
        <p:nvSpPr>
          <p:cNvPr id="9" name="Titolo 1">
            <a:extLst>
              <a:ext uri="{FF2B5EF4-FFF2-40B4-BE49-F238E27FC236}">
                <a16:creationId xmlns:a16="http://schemas.microsoft.com/office/drawing/2014/main" id="{B5BE0FDB-DB48-E242-8A1F-5B06F79B404A}"/>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it-IT" noProof="0"/>
              <a:t>Fare clic per modificare lo stile del titolo dello schema</a:t>
            </a:r>
            <a:endParaRPr lang="it-IT" noProof="0" dirty="0"/>
          </a:p>
        </p:txBody>
      </p:sp>
    </p:spTree>
    <p:extLst>
      <p:ext uri="{BB962C8B-B14F-4D97-AF65-F5344CB8AC3E}">
        <p14:creationId xmlns:p14="http://schemas.microsoft.com/office/powerpoint/2010/main" val="2546653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7" name="Rettangolo 6"/>
          <p:cNvSpPr>
            <a:spLocks noChangeAspect="1"/>
          </p:cNvSpPr>
          <p:nvPr/>
        </p:nvSpPr>
        <p:spPr bwMode="white">
          <a:xfrm>
            <a:off x="440683"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data 2"/>
          <p:cNvSpPr>
            <a:spLocks noGrp="1"/>
          </p:cNvSpPr>
          <p:nvPr>
            <p:ph type="dt" sz="half" idx="10"/>
          </p:nvPr>
        </p:nvSpPr>
        <p:spPr/>
        <p:txBody>
          <a:bodyPr rtlCol="0"/>
          <a:lstStyle/>
          <a:p>
            <a:pPr rtl="0"/>
            <a:fld id="{29AB8065-893E-4F83-9D31-D8F11F174DCA}" type="datetime8">
              <a:rPr lang="it-IT" noProof="0" smtClean="0"/>
              <a:t>18/10/2024 13:26</a:t>
            </a:fld>
            <a:endParaRPr lang="it-IT" noProof="0"/>
          </a:p>
        </p:txBody>
      </p:sp>
      <p:sp>
        <p:nvSpPr>
          <p:cNvPr id="4" name="Segnaposto piè di pagina 3"/>
          <p:cNvSpPr>
            <a:spLocks noGrp="1"/>
          </p:cNvSpPr>
          <p:nvPr>
            <p:ph type="ftr" sz="quarter" idx="11"/>
          </p:nvPr>
        </p:nvSpPr>
        <p:spPr/>
        <p:txBody>
          <a:bodyPr rtlCol="0"/>
          <a:lstStyle/>
          <a:p>
            <a:pPr rtl="0"/>
            <a:r>
              <a:rPr lang="it-IT" noProof="0"/>
              <a:t>AGGIUNGERE UN PIÈ DI PAGINA</a:t>
            </a:r>
          </a:p>
        </p:txBody>
      </p:sp>
      <p:sp>
        <p:nvSpPr>
          <p:cNvPr id="5" name="Segnaposto numero diapositiva 4"/>
          <p:cNvSpPr>
            <a:spLocks noGrp="1"/>
          </p:cNvSpPr>
          <p:nvPr>
            <p:ph type="sldNum" sz="quarter" idx="12"/>
          </p:nvPr>
        </p:nvSpPr>
        <p:spPr/>
        <p:txBody>
          <a:bodyPr rtlCol="0"/>
          <a:lstStyle/>
          <a:p>
            <a:pPr rtl="0"/>
            <a:fld id="{C5C3056E-1632-4A65-A24F-3F10A1450A6E}" type="slidenum">
              <a:rPr lang="it-IT" noProof="0" smtClean="0"/>
              <a:t>‹N›</a:t>
            </a:fld>
            <a:endParaRPr lang="it-IT" noProof="0" dirty="0"/>
          </a:p>
        </p:txBody>
      </p:sp>
      <p:sp>
        <p:nvSpPr>
          <p:cNvPr id="9" name="Titolo 1">
            <a:extLst>
              <a:ext uri="{FF2B5EF4-FFF2-40B4-BE49-F238E27FC236}">
                <a16:creationId xmlns:a16="http://schemas.microsoft.com/office/drawing/2014/main" id="{5CEC16FA-81A4-6F41-9FCE-6262A4533E5C}"/>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it-IT" noProof="0"/>
              <a:t>Fare clic per modificare lo stile del titolo dello schema</a:t>
            </a:r>
          </a:p>
        </p:txBody>
      </p:sp>
    </p:spTree>
    <p:extLst>
      <p:ext uri="{BB962C8B-B14F-4D97-AF65-F5344CB8AC3E}">
        <p14:creationId xmlns:p14="http://schemas.microsoft.com/office/powerpoint/2010/main" val="15454458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flip="none" rotWithShape="1">
          <a:gsLst>
            <a:gs pos="0">
              <a:schemeClr val="bg1">
                <a:tint val="90000"/>
                <a:lumMod val="110000"/>
              </a:schemeClr>
            </a:gs>
            <a:gs pos="100000">
              <a:schemeClr val="accent4">
                <a:lumMod val="60000"/>
                <a:lumOff val="40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4886" y="705124"/>
            <a:ext cx="8375375" cy="1189554"/>
          </a:xfrm>
          <a:prstGeom prst="rect">
            <a:avLst/>
          </a:prstGeom>
        </p:spPr>
        <p:txBody>
          <a:bodyPr vert="horz" lIns="91440" tIns="45720" rIns="91440" bIns="45720" rtlCol="0" anchor="b">
            <a:normAutofit/>
          </a:bodyPr>
          <a:lstStyle/>
          <a:p>
            <a:pPr rtl="0"/>
            <a:r>
              <a:rPr lang="it-IT" noProof="0" dirty="0"/>
              <a:t>Fare clic per modificare lo stile del titolo dello schema</a:t>
            </a:r>
          </a:p>
        </p:txBody>
      </p:sp>
      <p:sp>
        <p:nvSpPr>
          <p:cNvPr id="4" name="Segnaposto data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C759F7EC-09E2-4798-B56C-8E04A9D786E4}" type="datetime8">
              <a:rPr lang="it-IT" noProof="0" smtClean="0"/>
              <a:t>18/10/2024 13:26</a:t>
            </a:fld>
            <a:endParaRPr lang="it-IT" noProof="0"/>
          </a:p>
        </p:txBody>
      </p:sp>
      <p:sp>
        <p:nvSpPr>
          <p:cNvPr id="5" name="Segnaposto piè di pagina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r>
              <a:rPr lang="it-IT" noProof="0"/>
              <a:t>AGGIUNGERE UN PIÈ DI PAGINA</a:t>
            </a:r>
          </a:p>
        </p:txBody>
      </p:sp>
      <p:sp>
        <p:nvSpPr>
          <p:cNvPr id="6" name="Segnaposto numero diapositiva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1100">
                <a:solidFill>
                  <a:schemeClr val="accent2"/>
                </a:solidFill>
              </a:defRPr>
            </a:lvl1pPr>
          </a:lstStyle>
          <a:p>
            <a:fld id="{C5C3056E-1632-4A65-A24F-3F10A1450A6E}" type="slidenum">
              <a:rPr lang="it-IT" smtClean="0"/>
              <a:pPr/>
              <a:t>‹N›</a:t>
            </a:fld>
            <a:endParaRPr lang="it-IT" dirty="0"/>
          </a:p>
        </p:txBody>
      </p:sp>
      <p:sp>
        <p:nvSpPr>
          <p:cNvPr id="9" name="Rettangolo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ttangolo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ttangolo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8" name="Immagine 7">
            <a:extLst>
              <a:ext uri="{FF2B5EF4-FFF2-40B4-BE49-F238E27FC236}">
                <a16:creationId xmlns:a16="http://schemas.microsoft.com/office/drawing/2014/main" id="{E13730E7-9546-4E25-A637-0966DBEF5984}"/>
              </a:ext>
            </a:extLst>
          </p:cNvPr>
          <p:cNvPicPr>
            <a:picLocks noChangeAspect="1"/>
          </p:cNvPicPr>
          <p:nvPr userDrawn="1"/>
        </p:nvPicPr>
        <p:blipFill rotWithShape="1">
          <a:blip r:embed="rId5"/>
          <a:srcRect r="35095"/>
          <a:stretch/>
        </p:blipFill>
        <p:spPr>
          <a:xfrm>
            <a:off x="144161" y="6078583"/>
            <a:ext cx="1170833" cy="681265"/>
          </a:xfrm>
          <a:prstGeom prst="rect">
            <a:avLst/>
          </a:prstGeom>
        </p:spPr>
      </p:pic>
    </p:spTree>
    <p:extLst>
      <p:ext uri="{BB962C8B-B14F-4D97-AF65-F5344CB8AC3E}">
        <p14:creationId xmlns:p14="http://schemas.microsoft.com/office/powerpoint/2010/main" val="3870731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accent4">
                <a:lumMod val="60000"/>
                <a:lumOff val="40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E9EA0F-FD88-464F-99D9-0E151D11E785}"/>
              </a:ext>
            </a:extLst>
          </p:cNvPr>
          <p:cNvSpPr>
            <a:spLocks noGrp="1"/>
          </p:cNvSpPr>
          <p:nvPr>
            <p:ph type="ctrTitle"/>
          </p:nvPr>
        </p:nvSpPr>
        <p:spPr>
          <a:xfrm>
            <a:off x="432604" y="777309"/>
            <a:ext cx="9312645" cy="1013913"/>
          </a:xfrm>
        </p:spPr>
        <p:txBody>
          <a:bodyPr rtlCol="0" anchor="ctr">
            <a:normAutofit/>
          </a:bodyPr>
          <a:lstStyle/>
          <a:p>
            <a:r>
              <a:rPr lang="it-IT" sz="4000" b="1" dirty="0">
                <a:latin typeface="Bookman Old Style" panose="02050604050505020204" pitchFamily="18" charset="0"/>
              </a:rPr>
              <a:t>LEGGE  1 ottobre 2024, n. 150</a:t>
            </a:r>
            <a:endParaRPr lang="it-IT" sz="4000" dirty="0">
              <a:latin typeface="Bookman Old Style" panose="02050604050505020204" pitchFamily="18" charset="0"/>
            </a:endParaRPr>
          </a:p>
        </p:txBody>
      </p:sp>
      <p:sp>
        <p:nvSpPr>
          <p:cNvPr id="3" name="Sottotitolo 2">
            <a:extLst>
              <a:ext uri="{FF2B5EF4-FFF2-40B4-BE49-F238E27FC236}">
                <a16:creationId xmlns:a16="http://schemas.microsoft.com/office/drawing/2014/main" id="{7932A20C-8823-4E5C-BF21-C75BA56E76DE}"/>
              </a:ext>
            </a:extLst>
          </p:cNvPr>
          <p:cNvSpPr>
            <a:spLocks noGrp="1"/>
          </p:cNvSpPr>
          <p:nvPr>
            <p:ph type="subTitle" idx="1"/>
          </p:nvPr>
        </p:nvSpPr>
        <p:spPr bwMode="black">
          <a:xfrm>
            <a:off x="2430050" y="3429000"/>
            <a:ext cx="9181578" cy="2463801"/>
          </a:xfrm>
        </p:spPr>
        <p:txBody>
          <a:bodyPr rtlCol="0" anchor="ctr">
            <a:normAutofit/>
          </a:bodyPr>
          <a:lstStyle/>
          <a:p>
            <a:r>
              <a:rPr lang="it-IT" sz="2800" i="1" dirty="0">
                <a:solidFill>
                  <a:schemeClr val="tx1"/>
                </a:solidFill>
              </a:rPr>
              <a:t>Revisione della disciplina in materia di valutazione delle studentesse e degli studenti, di tutela dell'autorevolezza del personale scolastico nonché di indirizzi scolastici differenziati.</a:t>
            </a:r>
            <a:endParaRPr lang="it-IT" sz="2800" dirty="0">
              <a:solidFill>
                <a:schemeClr val="tx1"/>
              </a:solidFill>
            </a:endParaRPr>
          </a:p>
        </p:txBody>
      </p:sp>
      <p:sp>
        <p:nvSpPr>
          <p:cNvPr id="4" name="Titolo 1">
            <a:extLst>
              <a:ext uri="{FF2B5EF4-FFF2-40B4-BE49-F238E27FC236}">
                <a16:creationId xmlns:a16="http://schemas.microsoft.com/office/drawing/2014/main" id="{666C2B0D-B592-422D-BA26-235ACBBEF549}"/>
              </a:ext>
            </a:extLst>
          </p:cNvPr>
          <p:cNvSpPr txBox="1">
            <a:spLocks/>
          </p:cNvSpPr>
          <p:nvPr/>
        </p:nvSpPr>
        <p:spPr>
          <a:xfrm>
            <a:off x="3670126" y="1596198"/>
            <a:ext cx="7941502" cy="696066"/>
          </a:xfrm>
          <a:prstGeom prst="rect">
            <a:avLst/>
          </a:prstGeom>
          <a:effectLst/>
        </p:spPr>
        <p:txBody>
          <a:bodyPr vert="horz" lIns="91440" tIns="45720" rIns="91440" bIns="45720" rtlCol="0" anchor="ctr" anchorCtr="0">
            <a:normAutofit/>
          </a:bodyPr>
          <a:lstStyle>
            <a:lvl1pPr algn="ctr" defTabSz="457200" rtl="0" eaLnBrk="1" latinLnBrk="0" hangingPunct="1">
              <a:spcBef>
                <a:spcPct val="0"/>
              </a:spcBef>
              <a:buNone/>
              <a:defRPr sz="54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200" b="1" i="1" dirty="0" err="1"/>
              <a:t>GU</a:t>
            </a:r>
            <a:r>
              <a:rPr lang="it-IT" sz="3200" b="1" i="1" dirty="0"/>
              <a:t> </a:t>
            </a:r>
            <a:r>
              <a:rPr lang="it-IT" sz="3200" b="1" i="1" cap="none" dirty="0" err="1"/>
              <a:t>n.243</a:t>
            </a:r>
            <a:r>
              <a:rPr lang="it-IT" sz="3200" b="1" i="1" cap="none" dirty="0"/>
              <a:t> del 16.10.2024 - Vigente al </a:t>
            </a:r>
            <a:r>
              <a:rPr lang="it-IT" sz="3200" b="1" i="1" dirty="0"/>
              <a:t>31.10.2024</a:t>
            </a:r>
            <a:endParaRPr lang="it-IT" sz="3200" i="1" cap="none" dirty="0">
              <a:solidFill>
                <a:schemeClr val="accent2"/>
              </a:solidFill>
              <a:latin typeface="Bookman Old Style" panose="02050604050505020204" pitchFamily="18" charset="0"/>
            </a:endParaRPr>
          </a:p>
        </p:txBody>
      </p:sp>
      <p:sp>
        <p:nvSpPr>
          <p:cNvPr id="5" name="Titolo 1">
            <a:extLst>
              <a:ext uri="{FF2B5EF4-FFF2-40B4-BE49-F238E27FC236}">
                <a16:creationId xmlns:a16="http://schemas.microsoft.com/office/drawing/2014/main" id="{BDE55F60-9F31-44CC-B628-058E900BBC96}"/>
              </a:ext>
            </a:extLst>
          </p:cNvPr>
          <p:cNvSpPr txBox="1">
            <a:spLocks/>
          </p:cNvSpPr>
          <p:nvPr/>
        </p:nvSpPr>
        <p:spPr>
          <a:xfrm>
            <a:off x="3969608" y="5956137"/>
            <a:ext cx="7640876" cy="519819"/>
          </a:xfrm>
          <a:prstGeom prst="rect">
            <a:avLst/>
          </a:prstGeom>
          <a:gradFill>
            <a:gsLst>
              <a:gs pos="0">
                <a:schemeClr val="tx1"/>
              </a:gs>
              <a:gs pos="74000">
                <a:schemeClr val="bg2">
                  <a:lumMod val="60000"/>
                  <a:lumOff val="40000"/>
                </a:schemeClr>
              </a:gs>
              <a:gs pos="83000">
                <a:schemeClr val="bg2">
                  <a:lumMod val="60000"/>
                  <a:lumOff val="40000"/>
                </a:schemeClr>
              </a:gs>
              <a:gs pos="100000">
                <a:schemeClr val="bg2">
                  <a:lumMod val="75000"/>
                </a:schemeClr>
              </a:gs>
            </a:gsLst>
            <a:lin ang="5400000" scaled="1"/>
          </a:gradFill>
          <a:effectLst/>
        </p:spPr>
        <p:txBody>
          <a:bodyPr vert="horz" lIns="91440" tIns="45720" rIns="91440" bIns="45720" rtlCol="0" anchor="ctr" anchorCtr="0">
            <a:normAutofit fontScale="70000" lnSpcReduction="20000"/>
          </a:bodyPr>
          <a:lstStyle>
            <a:lvl1pPr algn="ctr" defTabSz="457200" rtl="0" eaLnBrk="1" latinLnBrk="0" hangingPunct="1">
              <a:spcBef>
                <a:spcPct val="0"/>
              </a:spcBef>
              <a:buNone/>
              <a:defRPr sz="54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200" b="1" i="1" cap="none" dirty="0"/>
              <a:t>A cura della Segreteria Generale, degli Uffici e dei Coordinatori</a:t>
            </a:r>
            <a:endParaRPr lang="it-IT" sz="3200" i="1" cap="none" dirty="0">
              <a:solidFill>
                <a:schemeClr val="accent2"/>
              </a:solidFill>
              <a:latin typeface="Bookman Old Style" panose="02050604050505020204" pitchFamily="18" charset="0"/>
            </a:endParaRPr>
          </a:p>
        </p:txBody>
      </p:sp>
    </p:spTree>
    <p:extLst>
      <p:ext uri="{BB962C8B-B14F-4D97-AF65-F5344CB8AC3E}">
        <p14:creationId xmlns:p14="http://schemas.microsoft.com/office/powerpoint/2010/main" val="18060378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4194132"/>
          </a:xfrm>
        </p:spPr>
        <p:txBody>
          <a:bodyPr rtlCol="0"/>
          <a:lstStyle/>
          <a:p>
            <a:r>
              <a:rPr lang="it-IT" b="1" dirty="0"/>
              <a:t>Art. 2 - Disposizioni in merito alle sezioni a metodo didattico differenziato</a:t>
            </a:r>
            <a:endParaRPr lang="it-IT" dirty="0"/>
          </a:p>
          <a:p>
            <a:pPr marL="0" indent="0">
              <a:buNone/>
            </a:pPr>
            <a:r>
              <a:rPr lang="it-IT" dirty="0"/>
              <a:t>In riconoscimento della centralità ed efficacia della metodologia montessoriana nello sviluppo dell’autonomia personale, del senso di responsabilità e della consapevolezza dei diritti e doveri reciproci, sono apportate delle modifiche all’art. 142 </a:t>
            </a:r>
            <a:r>
              <a:rPr lang="it-IT" dirty="0" err="1"/>
              <a:t>d.lgs.16</a:t>
            </a:r>
            <a:r>
              <a:rPr lang="it-IT" dirty="0"/>
              <a:t> aprile 1994, n. 297, relativo alle </a:t>
            </a:r>
            <a:r>
              <a:rPr lang="it-IT" i="1" dirty="0"/>
              <a:t>Sezioni e classi ad indirizzo didattico differenziato</a:t>
            </a:r>
            <a:r>
              <a:rPr lang="it-IT" dirty="0"/>
              <a:t>, già gestite dall’Opera nazionale Montessori.</a:t>
            </a:r>
          </a:p>
          <a:p>
            <a:pPr marL="0" indent="0">
              <a:buNone/>
            </a:pPr>
            <a:r>
              <a:rPr lang="it-IT" dirty="0"/>
              <a:t>- Le sezioni della scuola dell'infanzia e della scuola primaria che abbiano fino ad ora utilizzato il metodo Montessori possono continuare ad applicarlo.</a:t>
            </a:r>
          </a:p>
          <a:p>
            <a:pPr marL="0" indent="0">
              <a:buNone/>
            </a:pPr>
            <a:r>
              <a:rPr lang="it-IT" dirty="0"/>
              <a:t>- A partire dall’anno scolastico 2025/ 2026, le istituzioni scolastiche del primo ciclo di istruzione possono richiedere l’istituzione di classi di scuola secondaria di primo grado a metodo Montessori secondo i princìpi e i criteri metodologici adottati nella sperimentazione nazionale triennale (autorizzata con decreto del Ministro dell’istruzione n. 237 del 30 luglio 2021). Le quote aggiuntive di organico dei docenti, a decorrere dall'anno 2025, rientrano nei limiti dei contingenti regionali di organico annualmente assegnati agli uffici scolastici territorialmente competenti, nell'ambito dell'organico dell'autonomia (</a:t>
            </a:r>
            <a:r>
              <a:rPr lang="it-IT" b="1" dirty="0"/>
              <a:t>co. 1-9).</a:t>
            </a:r>
            <a:endParaRPr lang="it-IT" dirty="0"/>
          </a:p>
          <a:p>
            <a:pPr marL="0" indent="0">
              <a:buNone/>
            </a:pPr>
            <a:endParaRPr lang="it-IT" dirty="0"/>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75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2 - Disposizioni in merito alle sezioni a metodo didattico differenziato</a:t>
            </a:r>
            <a:endParaRPr lang="it-IT" sz="1500" cap="none" dirty="0"/>
          </a:p>
        </p:txBody>
      </p:sp>
      <p:sp>
        <p:nvSpPr>
          <p:cNvPr id="4" name="Segnaposto numero diapositiva 3">
            <a:extLst>
              <a:ext uri="{FF2B5EF4-FFF2-40B4-BE49-F238E27FC236}">
                <a16:creationId xmlns:a16="http://schemas.microsoft.com/office/drawing/2014/main" id="{B00C389B-EF3E-48B7-85B4-2C7982A41263}"/>
              </a:ext>
            </a:extLst>
          </p:cNvPr>
          <p:cNvSpPr>
            <a:spLocks noGrp="1"/>
          </p:cNvSpPr>
          <p:nvPr>
            <p:ph type="sldNum" sz="quarter" idx="12"/>
          </p:nvPr>
        </p:nvSpPr>
        <p:spPr/>
        <p:txBody>
          <a:bodyPr/>
          <a:lstStyle/>
          <a:p>
            <a:pPr rtl="0"/>
            <a:fld id="{C5C3056E-1632-4A65-A24F-3F10A1450A6E}" type="slidenum">
              <a:rPr lang="it-IT" noProof="0" smtClean="0"/>
              <a:t>10</a:t>
            </a:fld>
            <a:endParaRPr lang="it-IT" noProof="0"/>
          </a:p>
        </p:txBody>
      </p:sp>
    </p:spTree>
    <p:extLst>
      <p:ext uri="{BB962C8B-B14F-4D97-AF65-F5344CB8AC3E}">
        <p14:creationId xmlns:p14="http://schemas.microsoft.com/office/powerpoint/2010/main" val="274263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4194132"/>
          </a:xfrm>
        </p:spPr>
        <p:txBody>
          <a:bodyPr rtlCol="0"/>
          <a:lstStyle/>
          <a:p>
            <a:r>
              <a:rPr lang="it-IT" b="1" dirty="0"/>
              <a:t>Nuovi corsi di specializzazione</a:t>
            </a:r>
            <a:endParaRPr lang="it-IT" dirty="0"/>
          </a:p>
          <a:p>
            <a:pPr marL="0" indent="0">
              <a:buNone/>
            </a:pPr>
            <a:r>
              <a:rPr lang="it-IT" dirty="0"/>
              <a:t>In linea con la stabilizzazione dell’uso dei metodi didattici differenziati è previsto che il </a:t>
            </a:r>
            <a:r>
              <a:rPr lang="it-IT" dirty="0" err="1"/>
              <a:t>MIM</a:t>
            </a:r>
            <a:r>
              <a:rPr lang="it-IT" dirty="0"/>
              <a:t> possa autorizzare lo svolgimento di corsi annuali di differenziazione didattica a metodo Agazzi per le scuole dell’infanzia e a metodo </a:t>
            </a:r>
            <a:r>
              <a:rPr lang="it-IT" dirty="0" err="1"/>
              <a:t>Pizzigoni</a:t>
            </a:r>
            <a:r>
              <a:rPr lang="it-IT" dirty="0"/>
              <a:t> per le scuole primarie, con costi a carico dei partecipanti.</a:t>
            </a:r>
          </a:p>
          <a:p>
            <a:pPr marL="0" indent="0">
              <a:buNone/>
            </a:pPr>
            <a:r>
              <a:rPr lang="it-IT" dirty="0"/>
              <a:t>Un decreto del ministro stabilirà la durata, gli orari, i programmi, le modalità di partecipazione, i modi di vigilanza e le prove finali d’esame per il rilascio del titolo.  </a:t>
            </a:r>
          </a:p>
          <a:p>
            <a:pPr marL="0" indent="0">
              <a:buNone/>
            </a:pPr>
            <a:r>
              <a:rPr lang="it-IT" dirty="0"/>
              <a:t>Il titolo rilasciato alla fine dei corsi consente l’iscrizione, a domanda, in appositi elenchi a cui attingere per l’attribuzione dei contratti a tempo indeterminato e determinato per le sezioni delle scuole dell’infanzia a metodo Agazzi e per le classi di scuola primaria a metodo </a:t>
            </a:r>
            <a:r>
              <a:rPr lang="it-IT" dirty="0" err="1"/>
              <a:t>Pizzigoni</a:t>
            </a:r>
            <a:r>
              <a:rPr lang="it-IT" dirty="0"/>
              <a:t> autorizzate al funzionamento (</a:t>
            </a:r>
            <a:r>
              <a:rPr lang="it-IT" b="1" dirty="0"/>
              <a:t>co. 10-11).</a:t>
            </a:r>
            <a:endParaRPr lang="it-IT" dirty="0"/>
          </a:p>
          <a:p>
            <a:pPr marL="0" indent="0">
              <a:buNone/>
            </a:pPr>
            <a:endParaRPr lang="it-IT" dirty="0"/>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75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2 - Disposizioni in merito alle sezioni a metodo didattico differenziato</a:t>
            </a:r>
            <a:endParaRPr lang="it-IT" sz="1500" cap="none" dirty="0"/>
          </a:p>
        </p:txBody>
      </p:sp>
      <p:sp>
        <p:nvSpPr>
          <p:cNvPr id="4" name="Segnaposto numero diapositiva 3">
            <a:extLst>
              <a:ext uri="{FF2B5EF4-FFF2-40B4-BE49-F238E27FC236}">
                <a16:creationId xmlns:a16="http://schemas.microsoft.com/office/drawing/2014/main" id="{4C3EAD07-6E7D-4235-B3EE-60CE5D37E779}"/>
              </a:ext>
            </a:extLst>
          </p:cNvPr>
          <p:cNvSpPr>
            <a:spLocks noGrp="1"/>
          </p:cNvSpPr>
          <p:nvPr>
            <p:ph type="sldNum" sz="quarter" idx="12"/>
          </p:nvPr>
        </p:nvSpPr>
        <p:spPr/>
        <p:txBody>
          <a:bodyPr/>
          <a:lstStyle/>
          <a:p>
            <a:pPr rtl="0"/>
            <a:fld id="{C5C3056E-1632-4A65-A24F-3F10A1450A6E}" type="slidenum">
              <a:rPr lang="it-IT" noProof="0" smtClean="0"/>
              <a:t>11</a:t>
            </a:fld>
            <a:endParaRPr lang="it-IT" noProof="0"/>
          </a:p>
        </p:txBody>
      </p:sp>
    </p:spTree>
    <p:extLst>
      <p:ext uri="{BB962C8B-B14F-4D97-AF65-F5344CB8AC3E}">
        <p14:creationId xmlns:p14="http://schemas.microsoft.com/office/powerpoint/2010/main" val="4146934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3041738"/>
          </a:xfrm>
        </p:spPr>
        <p:txBody>
          <a:bodyPr rtlCol="0"/>
          <a:lstStyle/>
          <a:p>
            <a:r>
              <a:rPr lang="it-IT" b="1" dirty="0"/>
              <a:t>Art. 3 - Misure a tutela dell’autorevolezza e del decoro delle istituzioni e del personale scolastici </a:t>
            </a:r>
            <a:endParaRPr lang="it-IT" dirty="0"/>
          </a:p>
          <a:p>
            <a:pPr marL="0" indent="0">
              <a:buNone/>
            </a:pPr>
            <a:r>
              <a:rPr lang="it-IT" b="1" dirty="0"/>
              <a:t> </a:t>
            </a:r>
            <a:endParaRPr lang="it-IT" dirty="0"/>
          </a:p>
          <a:p>
            <a:r>
              <a:rPr lang="it-IT" b="1" dirty="0"/>
              <a:t>Sanzioni per danni al personale della Scuola </a:t>
            </a:r>
            <a:endParaRPr lang="it-IT" dirty="0"/>
          </a:p>
          <a:p>
            <a:pPr marL="0" indent="0">
              <a:buNone/>
            </a:pPr>
            <a:r>
              <a:rPr lang="it-IT" dirty="0"/>
              <a:t>La riforma prevede che, con la sentenza di condanna per i reati commessi in danno di un dirigente scolastico o del personale docente, educativo, ATA della scuola, a causa o nell’esercizio del suo ufficio o delle sue funzioni, è obbligatoriamente ordinato il pagamento di una somma da 500 euro a 10.000 euro a titolo di riparazione pecuniaria, oltre all’eventuale risarcimento dei danni. La sanzione deve essere erogata in favore dell’istituzione scolastica di appartenenza della persona offesa e l’importo della somma è determinato dal giudice</a:t>
            </a:r>
            <a:r>
              <a:rPr lang="it-IT" b="1" dirty="0"/>
              <a:t>.</a:t>
            </a:r>
            <a:endParaRPr lang="it-IT" dirty="0"/>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4" name="Segnaposto numero diapositiva 3">
            <a:extLst>
              <a:ext uri="{FF2B5EF4-FFF2-40B4-BE49-F238E27FC236}">
                <a16:creationId xmlns:a16="http://schemas.microsoft.com/office/drawing/2014/main" id="{A369DA7A-3A2A-47FE-8EEE-D6A195FBDC3F}"/>
              </a:ext>
            </a:extLst>
          </p:cNvPr>
          <p:cNvSpPr>
            <a:spLocks noGrp="1"/>
          </p:cNvSpPr>
          <p:nvPr>
            <p:ph type="sldNum" sz="quarter" idx="12"/>
          </p:nvPr>
        </p:nvSpPr>
        <p:spPr/>
        <p:txBody>
          <a:bodyPr/>
          <a:lstStyle/>
          <a:p>
            <a:pPr rtl="0"/>
            <a:fld id="{C5C3056E-1632-4A65-A24F-3F10A1450A6E}" type="slidenum">
              <a:rPr lang="it-IT" noProof="0" smtClean="0"/>
              <a:t>12</a:t>
            </a:fld>
            <a:endParaRPr lang="it-IT" noProof="0"/>
          </a:p>
        </p:txBody>
      </p:sp>
    </p:spTree>
    <p:extLst>
      <p:ext uri="{BB962C8B-B14F-4D97-AF65-F5344CB8AC3E}">
        <p14:creationId xmlns:p14="http://schemas.microsoft.com/office/powerpoint/2010/main" val="4221273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1" y="1917449"/>
            <a:ext cx="11029615" cy="4032414"/>
          </a:xfrm>
        </p:spPr>
        <p:txBody>
          <a:bodyPr rtlCol="0"/>
          <a:lstStyle/>
          <a:p>
            <a:pPr marL="0" indent="0">
              <a:buNone/>
            </a:pPr>
            <a:r>
              <a:rPr lang="it-IT" dirty="0"/>
              <a:t>Il disegno di legge </a:t>
            </a:r>
            <a:r>
              <a:rPr lang="it-IT" dirty="0" err="1"/>
              <a:t>AS</a:t>
            </a:r>
            <a:r>
              <a:rPr lang="it-IT" dirty="0"/>
              <a:t> </a:t>
            </a:r>
            <a:r>
              <a:rPr lang="it-IT" dirty="0" err="1"/>
              <a:t>924-bis</a:t>
            </a:r>
            <a:r>
              <a:rPr lang="it-IT" dirty="0"/>
              <a:t> (cosiddetto </a:t>
            </a:r>
            <a:r>
              <a:rPr lang="it-IT" b="1" dirty="0"/>
              <a:t>DECRETO SCUOLA</a:t>
            </a:r>
            <a:r>
              <a:rPr lang="it-IT" dirty="0"/>
              <a:t>) era stato approvato dal Senato il 17 aprile 2024 e derivava dallo stralcio dell’articolo 3 del disegno di legge governativo </a:t>
            </a:r>
            <a:r>
              <a:rPr lang="it-IT" dirty="0" err="1"/>
              <a:t>AS</a:t>
            </a:r>
            <a:r>
              <a:rPr lang="it-IT" dirty="0"/>
              <a:t> 924. Recava la revisione della disciplina in materia di:</a:t>
            </a:r>
          </a:p>
          <a:p>
            <a:r>
              <a:rPr lang="it-IT" dirty="0"/>
              <a:t>valutazione delle studentesse e degli studenti, </a:t>
            </a:r>
          </a:p>
          <a:p>
            <a:r>
              <a:rPr lang="it-IT" dirty="0"/>
              <a:t>tutela dell'autorevolezza del personale scolastico </a:t>
            </a:r>
          </a:p>
          <a:p>
            <a:r>
              <a:rPr lang="it-IT" dirty="0"/>
              <a:t>di indirizzi scolastici differenziati.</a:t>
            </a:r>
          </a:p>
          <a:p>
            <a:pPr marL="0" indent="0">
              <a:buNone/>
            </a:pPr>
            <a:r>
              <a:rPr lang="it-IT" dirty="0"/>
              <a:t> </a:t>
            </a:r>
          </a:p>
          <a:p>
            <a:pPr marL="0" indent="0">
              <a:buNone/>
            </a:pPr>
            <a:r>
              <a:rPr lang="it-IT" dirty="0"/>
              <a:t>Il 25 settembre 2024 la Camera dei deputati ha approvato definitivamente l’AC 1830, recante la “</a:t>
            </a:r>
            <a:r>
              <a:rPr lang="it-IT" i="1" dirty="0"/>
              <a:t>Revisione della disciplina in materia di valutazione delle studentesse e degli studenti, di tutela dell’autorevolezza del personale scolastico nonché di indirizzi scolastici differenziati “. </a:t>
            </a:r>
            <a:endParaRPr lang="it-IT" dirty="0"/>
          </a:p>
          <a:p>
            <a:pPr marL="0" indent="0">
              <a:buNone/>
            </a:pPr>
            <a:r>
              <a:rPr lang="it-IT" dirty="0"/>
              <a:t>E’ pubblicato sulla Gazzetta Ufficiale </a:t>
            </a:r>
            <a:r>
              <a:rPr lang="it-IT" dirty="0" err="1"/>
              <a:t>n.243</a:t>
            </a:r>
            <a:r>
              <a:rPr lang="it-IT" dirty="0"/>
              <a:t> del 16.10,2024 e sarà in vigore dal 31.10.2024.</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11029616" cy="648205"/>
          </a:xfrm>
        </p:spPr>
        <p:txBody>
          <a:bodyPr rtlCol="0">
            <a:normAutofit/>
          </a:bodyPr>
          <a:lstStyle/>
          <a:p>
            <a:r>
              <a:rPr lang="it-IT" sz="3000" b="1" dirty="0">
                <a:latin typeface="+mn-lt"/>
              </a:rPr>
              <a:t>disegno di legge </a:t>
            </a:r>
            <a:r>
              <a:rPr lang="it-IT" sz="3000" b="1" dirty="0" err="1">
                <a:latin typeface="+mn-lt"/>
              </a:rPr>
              <a:t>AS</a:t>
            </a:r>
            <a:r>
              <a:rPr lang="it-IT" sz="3000" b="1" dirty="0">
                <a:latin typeface="+mn-lt"/>
              </a:rPr>
              <a:t> </a:t>
            </a:r>
            <a:r>
              <a:rPr lang="it-IT" sz="3000" b="1" dirty="0" err="1">
                <a:latin typeface="+mn-lt"/>
              </a:rPr>
              <a:t>924-bis</a:t>
            </a:r>
            <a:r>
              <a:rPr lang="it-IT" sz="3000" b="1" dirty="0">
                <a:latin typeface="+mn-lt"/>
              </a:rPr>
              <a:t> </a:t>
            </a:r>
            <a:r>
              <a:rPr lang="it-IT" sz="3000" b="1" cap="none" dirty="0">
                <a:latin typeface="+mn-lt"/>
              </a:rPr>
              <a:t>cosiddetto</a:t>
            </a:r>
            <a:r>
              <a:rPr lang="it-IT" sz="3000" b="1" dirty="0">
                <a:latin typeface="+mn-lt"/>
              </a:rPr>
              <a:t> DECRETO SCUOLA</a:t>
            </a:r>
          </a:p>
        </p:txBody>
      </p:sp>
      <p:sp>
        <p:nvSpPr>
          <p:cNvPr id="6" name="Segnaposto numero diapositiva 5">
            <a:extLst>
              <a:ext uri="{FF2B5EF4-FFF2-40B4-BE49-F238E27FC236}">
                <a16:creationId xmlns:a16="http://schemas.microsoft.com/office/drawing/2014/main" id="{3933CB1A-D598-4460-8591-EE9DB699D709}"/>
              </a:ext>
            </a:extLst>
          </p:cNvPr>
          <p:cNvSpPr>
            <a:spLocks noGrp="1"/>
          </p:cNvSpPr>
          <p:nvPr>
            <p:ph type="sldNum" sz="quarter" idx="12"/>
          </p:nvPr>
        </p:nvSpPr>
        <p:spPr/>
        <p:txBody>
          <a:bodyPr/>
          <a:lstStyle/>
          <a:p>
            <a:pPr rtl="0"/>
            <a:fld id="{C5C3056E-1632-4A65-A24F-3F10A1450A6E}" type="slidenum">
              <a:rPr lang="it-IT" noProof="0" smtClean="0">
                <a:latin typeface="+mj-lt"/>
              </a:rPr>
              <a:t>2</a:t>
            </a:fld>
            <a:endParaRPr lang="it-IT" noProof="0" dirty="0">
              <a:latin typeface="+mj-lt"/>
            </a:endParaRPr>
          </a:p>
        </p:txBody>
      </p:sp>
    </p:spTree>
    <p:extLst>
      <p:ext uri="{BB962C8B-B14F-4D97-AF65-F5344CB8AC3E}">
        <p14:creationId xmlns:p14="http://schemas.microsoft.com/office/powerpoint/2010/main" val="109803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1" y="1663805"/>
            <a:ext cx="11029615" cy="4286058"/>
          </a:xfrm>
        </p:spPr>
        <p:txBody>
          <a:bodyPr rtlCol="0"/>
          <a:lstStyle/>
          <a:p>
            <a:r>
              <a:rPr lang="it-IT" b="1" dirty="0"/>
              <a:t>Articolo 1 - Disposizioni in materia di valutazione delle studentesse e degli studenti </a:t>
            </a:r>
            <a:endParaRPr lang="it-IT" dirty="0"/>
          </a:p>
          <a:p>
            <a:pPr marL="0" indent="0">
              <a:buNone/>
            </a:pPr>
            <a:r>
              <a:rPr lang="it-IT" dirty="0"/>
              <a:t>La norma modifica il decreto legislativo n. 62 del 2017 (</a:t>
            </a:r>
            <a:r>
              <a:rPr lang="it-IT" b="1" i="1" dirty="0"/>
              <a:t>Norme in materia di valutazione e certificazione delle competenze nel primo ciclo ed esami di Stato …)</a:t>
            </a:r>
            <a:r>
              <a:rPr lang="it-IT" dirty="0"/>
              <a:t> con particolare attenzione alla valutazione del comportamento.</a:t>
            </a:r>
          </a:p>
          <a:p>
            <a:pPr marL="0" indent="0">
              <a:buNone/>
            </a:pPr>
            <a:endParaRPr lang="it-IT" dirty="0"/>
          </a:p>
          <a:p>
            <a:pPr marL="0" indent="0">
              <a:buNone/>
            </a:pPr>
            <a:r>
              <a:rPr lang="it-IT" dirty="0"/>
              <a:t> In dettaglio, dispone: </a:t>
            </a:r>
          </a:p>
          <a:p>
            <a:pPr marL="0" indent="0">
              <a:buNone/>
            </a:pPr>
            <a:r>
              <a:rPr lang="it-IT" b="1" dirty="0"/>
              <a:t> Per la scuola primaria</a:t>
            </a:r>
            <a:endParaRPr lang="it-IT" dirty="0"/>
          </a:p>
          <a:p>
            <a:pPr marL="0" indent="0">
              <a:buNone/>
            </a:pPr>
            <a:r>
              <a:rPr lang="it-IT" dirty="0"/>
              <a:t>- l’introduzione dei giudizi sintetici, su apprendimento e comportamento, a decorrere dall’anno scolastico 2024/2025 </a:t>
            </a:r>
            <a:r>
              <a:rPr lang="it-IT" b="1" dirty="0"/>
              <a:t>(art. 1, </a:t>
            </a:r>
            <a:r>
              <a:rPr lang="it-IT" b="1" dirty="0" err="1"/>
              <a:t>co.1</a:t>
            </a:r>
            <a:r>
              <a:rPr lang="it-IT" b="1" dirty="0"/>
              <a:t>, lettera a).</a:t>
            </a:r>
            <a:endParaRPr lang="it-IT" dirty="0"/>
          </a:p>
          <a:p>
            <a:pPr marL="0" indent="0">
              <a:buNone/>
            </a:pPr>
            <a:endParaRPr lang="it-IT" dirty="0"/>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11029616" cy="648205"/>
          </a:xfrm>
        </p:spPr>
        <p:txBody>
          <a:bodyPr rtlCol="0">
            <a:normAutofit fontScale="90000"/>
          </a:bodyPr>
          <a:lstStyle/>
          <a:p>
            <a:r>
              <a:rPr lang="it-IT" b="1" dirty="0"/>
              <a:t>COME CAMBIA LA NORMATIVA</a:t>
            </a:r>
            <a:endParaRPr lang="it-IT" dirty="0"/>
          </a:p>
        </p:txBody>
      </p:sp>
      <p:sp>
        <p:nvSpPr>
          <p:cNvPr id="4" name="Segnaposto numero diapositiva 3">
            <a:extLst>
              <a:ext uri="{FF2B5EF4-FFF2-40B4-BE49-F238E27FC236}">
                <a16:creationId xmlns:a16="http://schemas.microsoft.com/office/drawing/2014/main" id="{BDC03660-DDC8-4EAE-A7FF-5FB03BBCE938}"/>
              </a:ext>
            </a:extLst>
          </p:cNvPr>
          <p:cNvSpPr>
            <a:spLocks noGrp="1"/>
          </p:cNvSpPr>
          <p:nvPr>
            <p:ph type="sldNum" sz="quarter" idx="12"/>
          </p:nvPr>
        </p:nvSpPr>
        <p:spPr/>
        <p:txBody>
          <a:bodyPr/>
          <a:lstStyle/>
          <a:p>
            <a:pPr rtl="0"/>
            <a:fld id="{C5C3056E-1632-4A65-A24F-3F10A1450A6E}" type="slidenum">
              <a:rPr lang="it-IT" noProof="0" smtClean="0"/>
              <a:t>3</a:t>
            </a:fld>
            <a:endParaRPr lang="it-IT" noProof="0"/>
          </a:p>
        </p:txBody>
      </p:sp>
    </p:spTree>
    <p:extLst>
      <p:ext uri="{BB962C8B-B14F-4D97-AF65-F5344CB8AC3E}">
        <p14:creationId xmlns:p14="http://schemas.microsoft.com/office/powerpoint/2010/main" val="3748219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1" y="2071415"/>
            <a:ext cx="11029615" cy="3878448"/>
          </a:xfrm>
        </p:spPr>
        <p:txBody>
          <a:bodyPr rtlCol="0"/>
          <a:lstStyle/>
          <a:p>
            <a:pPr marL="0" indent="0">
              <a:buNone/>
            </a:pPr>
            <a:r>
              <a:rPr lang="it-IT" b="1" dirty="0"/>
              <a:t>Per la scuola secondaria di primo grado</a:t>
            </a:r>
            <a:endParaRPr lang="it-IT" dirty="0"/>
          </a:p>
          <a:p>
            <a:pPr lvl="0">
              <a:buFontTx/>
              <a:buChar char="-"/>
            </a:pPr>
            <a:r>
              <a:rPr lang="it-IT" dirty="0"/>
              <a:t>la valutazione periodica e finale degli apprendimenti delle alunne e degli alunni</a:t>
            </a:r>
            <a:r>
              <a:rPr lang="it-IT" b="1" dirty="0"/>
              <a:t>,</a:t>
            </a:r>
            <a:r>
              <a:rPr lang="it-IT" dirty="0"/>
              <a:t> ivi compresa la valutazione dell'esame di Stato, è espressa con votazioni in decimi </a:t>
            </a:r>
            <a:r>
              <a:rPr lang="it-IT" b="1" dirty="0"/>
              <a:t>(art. 1, </a:t>
            </a:r>
            <a:r>
              <a:rPr lang="it-IT" b="1" dirty="0" err="1"/>
              <a:t>co.1</a:t>
            </a:r>
            <a:r>
              <a:rPr lang="it-IT" b="1" dirty="0"/>
              <a:t>, lettera a);</a:t>
            </a:r>
          </a:p>
          <a:p>
            <a:pPr lvl="0">
              <a:buFontTx/>
              <a:buChar char="-"/>
            </a:pPr>
            <a:endParaRPr lang="it-IT" b="1" dirty="0"/>
          </a:p>
          <a:p>
            <a:pPr lvl="0">
              <a:buFontTx/>
              <a:buChar char="-"/>
            </a:pPr>
            <a:r>
              <a:rPr lang="it-IT" dirty="0"/>
              <a:t>se</a:t>
            </a:r>
            <a:r>
              <a:rPr lang="it-IT" b="1" dirty="0"/>
              <a:t> </a:t>
            </a:r>
            <a:r>
              <a:rPr lang="it-IT" dirty="0"/>
              <a:t>la valutazione del comportamento è inferiore a sei decimi, per l’ammissione alla classe successiva ed all'esame conclusivo del primo ciclo il consiglio di classe delibera la non ammissione alla classe successiva o all’esame di Stato conclusivo del percorso di studi</a:t>
            </a:r>
            <a:r>
              <a:rPr lang="it-IT" b="1" dirty="0"/>
              <a:t> (art. 1, </a:t>
            </a:r>
            <a:r>
              <a:rPr lang="it-IT" b="1" dirty="0" err="1"/>
              <a:t>co.1</a:t>
            </a:r>
            <a:r>
              <a:rPr lang="it-IT" b="1" dirty="0"/>
              <a:t>, lettera b).</a:t>
            </a:r>
          </a:p>
          <a:p>
            <a:pPr lvl="0">
              <a:buFontTx/>
              <a:buChar char="-"/>
            </a:pPr>
            <a:endParaRPr lang="it-IT" dirty="0"/>
          </a:p>
          <a:p>
            <a:pPr marL="0" indent="0">
              <a:buNone/>
              <a:tabLst>
                <a:tab pos="263525" algn="l"/>
              </a:tabLst>
            </a:pPr>
            <a:endParaRPr lang="it-IT" dirty="0"/>
          </a:p>
          <a:p>
            <a:pPr marL="0" indent="0">
              <a:buNone/>
            </a:pPr>
            <a:endParaRPr lang="it-IT" dirty="0"/>
          </a:p>
          <a:p>
            <a:pPr marL="0" indent="0">
              <a:buNone/>
            </a:pPr>
            <a:r>
              <a:rPr lang="it-IT" dirty="0"/>
              <a:t> </a:t>
            </a:r>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00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1 - Disposizioni in materia di valutazione delle studentesse e degli studenti </a:t>
            </a:r>
            <a:endParaRPr lang="it-IT" sz="1500" cap="none" dirty="0"/>
          </a:p>
        </p:txBody>
      </p:sp>
      <p:sp>
        <p:nvSpPr>
          <p:cNvPr id="4" name="Segnaposto numero diapositiva 3">
            <a:extLst>
              <a:ext uri="{FF2B5EF4-FFF2-40B4-BE49-F238E27FC236}">
                <a16:creationId xmlns:a16="http://schemas.microsoft.com/office/drawing/2014/main" id="{74F0D5A4-D7FE-4338-BD5C-AABBB7DD5360}"/>
              </a:ext>
            </a:extLst>
          </p:cNvPr>
          <p:cNvSpPr>
            <a:spLocks noGrp="1"/>
          </p:cNvSpPr>
          <p:nvPr>
            <p:ph type="sldNum" sz="quarter" idx="12"/>
          </p:nvPr>
        </p:nvSpPr>
        <p:spPr/>
        <p:txBody>
          <a:bodyPr/>
          <a:lstStyle/>
          <a:p>
            <a:pPr rtl="0"/>
            <a:fld id="{C5C3056E-1632-4A65-A24F-3F10A1450A6E}" type="slidenum">
              <a:rPr lang="it-IT" noProof="0" smtClean="0"/>
              <a:t>4</a:t>
            </a:fld>
            <a:endParaRPr lang="it-IT" noProof="0"/>
          </a:p>
        </p:txBody>
      </p:sp>
    </p:spTree>
    <p:extLst>
      <p:ext uri="{BB962C8B-B14F-4D97-AF65-F5344CB8AC3E}">
        <p14:creationId xmlns:p14="http://schemas.microsoft.com/office/powerpoint/2010/main" val="204264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3878448"/>
          </a:xfrm>
        </p:spPr>
        <p:txBody>
          <a:bodyPr rtlCol="0"/>
          <a:lstStyle/>
          <a:p>
            <a:pPr marL="0" indent="0">
              <a:buNone/>
            </a:pPr>
            <a:r>
              <a:rPr lang="it-IT" b="1" dirty="0"/>
              <a:t>Per la scuola secondaria di secondo  grado</a:t>
            </a:r>
            <a:endParaRPr lang="it-IT" dirty="0"/>
          </a:p>
          <a:p>
            <a:pPr lvl="0">
              <a:buFontTx/>
              <a:buChar char="-"/>
            </a:pPr>
            <a:r>
              <a:rPr lang="it-IT" dirty="0"/>
              <a:t>Nel caso di valutazione del comportamento pari a sei decimi, il consiglio di classe assegna un elaborato critico in materia di cittadinanza attiva e solidale per accedere alla classe successiva o all’esame di Stato da cui dipenderà la promozione o bocciatura </a:t>
            </a:r>
            <a:r>
              <a:rPr lang="it-IT" b="1" dirty="0"/>
              <a:t>(art. 1, </a:t>
            </a:r>
            <a:r>
              <a:rPr lang="it-IT" b="1" dirty="0" err="1"/>
              <a:t>co.1</a:t>
            </a:r>
            <a:r>
              <a:rPr lang="it-IT" b="1" dirty="0"/>
              <a:t>, lettera c);</a:t>
            </a:r>
          </a:p>
          <a:p>
            <a:pPr lvl="0">
              <a:buFontTx/>
              <a:buChar char="-"/>
            </a:pPr>
            <a:endParaRPr lang="it-IT" b="1" dirty="0"/>
          </a:p>
          <a:p>
            <a:pPr>
              <a:buFontTx/>
              <a:buChar char="-"/>
            </a:pPr>
            <a:r>
              <a:rPr lang="it-IT" dirty="0"/>
              <a:t>nel caso di valutazione del comportamento inferiore a sei decimi, il consiglio di classe delibera la non ammissione all’esame di Stato conclusivo del percorso di studi </a:t>
            </a:r>
            <a:r>
              <a:rPr lang="it-IT" b="1" dirty="0"/>
              <a:t>(art. 1, </a:t>
            </a:r>
            <a:r>
              <a:rPr lang="it-IT" b="1" dirty="0" err="1"/>
              <a:t>co.1</a:t>
            </a:r>
            <a:r>
              <a:rPr lang="it-IT" b="1" dirty="0"/>
              <a:t>, lettera c);</a:t>
            </a:r>
          </a:p>
          <a:p>
            <a:pPr>
              <a:buFontTx/>
              <a:buChar char="-"/>
            </a:pPr>
            <a:endParaRPr lang="it-IT" dirty="0"/>
          </a:p>
          <a:p>
            <a:pPr>
              <a:buFontTx/>
              <a:buChar char="-"/>
            </a:pPr>
            <a:r>
              <a:rPr lang="it-IT" dirty="0"/>
              <a:t>il punteggio più alto nell’ambito della fascia di attribuzione del credito scolastico (spettante sulla base della media dei voti riportata nello scrutinio finale) può essere attribuito solo se il voto di comportamento è pari o superiore a nove decimi </a:t>
            </a:r>
            <a:r>
              <a:rPr lang="it-IT" b="1" dirty="0"/>
              <a:t>(art. 1, </a:t>
            </a:r>
            <a:r>
              <a:rPr lang="it-IT" b="1" dirty="0" err="1"/>
              <a:t>co.1</a:t>
            </a:r>
            <a:r>
              <a:rPr lang="it-IT" b="1" dirty="0"/>
              <a:t>, lettera d)</a:t>
            </a:r>
            <a:r>
              <a:rPr lang="it-IT" dirty="0"/>
              <a:t>. </a:t>
            </a:r>
          </a:p>
          <a:p>
            <a:pPr lvl="0">
              <a:buFontTx/>
              <a:buChar char="-"/>
            </a:pPr>
            <a:endParaRPr lang="it-IT" dirty="0"/>
          </a:p>
          <a:p>
            <a:pPr marL="0" indent="0">
              <a:buNone/>
            </a:pPr>
            <a:r>
              <a:rPr lang="it-IT" dirty="0"/>
              <a:t> </a:t>
            </a:r>
          </a:p>
          <a:p>
            <a:pPr marL="0" indent="0">
              <a:buNone/>
            </a:pPr>
            <a:r>
              <a:rPr lang="it-IT" dirty="0"/>
              <a:t> </a:t>
            </a:r>
          </a:p>
          <a:p>
            <a:pPr marL="0" lvl="0" indent="0">
              <a:buNone/>
            </a:pPr>
            <a:endParaRPr lang="it-IT" dirty="0"/>
          </a:p>
          <a:p>
            <a:pPr marL="0" indent="0">
              <a:buNone/>
              <a:tabLst>
                <a:tab pos="263525" algn="l"/>
              </a:tabLst>
            </a:pPr>
            <a:endParaRPr lang="it-IT" dirty="0"/>
          </a:p>
          <a:p>
            <a:pPr marL="0" indent="0">
              <a:buNone/>
            </a:pPr>
            <a:endParaRPr lang="it-IT" dirty="0"/>
          </a:p>
          <a:p>
            <a:pPr marL="0" indent="0">
              <a:buNone/>
            </a:pPr>
            <a:r>
              <a:rPr lang="it-IT" dirty="0"/>
              <a:t> </a:t>
            </a:r>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00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1 - Disposizioni in materia di valutazione delle studentesse e degli studenti </a:t>
            </a:r>
            <a:endParaRPr lang="it-IT" sz="1500" cap="none" dirty="0"/>
          </a:p>
        </p:txBody>
      </p:sp>
      <p:sp>
        <p:nvSpPr>
          <p:cNvPr id="4" name="Segnaposto numero diapositiva 3">
            <a:extLst>
              <a:ext uri="{FF2B5EF4-FFF2-40B4-BE49-F238E27FC236}">
                <a16:creationId xmlns:a16="http://schemas.microsoft.com/office/drawing/2014/main" id="{481F2CC0-93F1-463B-B253-D587B3064A18}"/>
              </a:ext>
            </a:extLst>
          </p:cNvPr>
          <p:cNvSpPr>
            <a:spLocks noGrp="1"/>
          </p:cNvSpPr>
          <p:nvPr>
            <p:ph type="sldNum" sz="quarter" idx="12"/>
          </p:nvPr>
        </p:nvSpPr>
        <p:spPr/>
        <p:txBody>
          <a:bodyPr/>
          <a:lstStyle/>
          <a:p>
            <a:pPr rtl="0"/>
            <a:fld id="{C5C3056E-1632-4A65-A24F-3F10A1450A6E}" type="slidenum">
              <a:rPr lang="it-IT" noProof="0" smtClean="0"/>
              <a:t>5</a:t>
            </a:fld>
            <a:endParaRPr lang="it-IT" noProof="0"/>
          </a:p>
        </p:txBody>
      </p:sp>
    </p:spTree>
    <p:extLst>
      <p:ext uri="{BB962C8B-B14F-4D97-AF65-F5344CB8AC3E}">
        <p14:creationId xmlns:p14="http://schemas.microsoft.com/office/powerpoint/2010/main" val="31511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3878448"/>
          </a:xfrm>
        </p:spPr>
        <p:txBody>
          <a:bodyPr rtlCol="0"/>
          <a:lstStyle/>
          <a:p>
            <a:pPr marL="0" indent="0">
              <a:buNone/>
            </a:pPr>
            <a:r>
              <a:rPr lang="it-IT" b="1" dirty="0"/>
              <a:t>I regolamenti applicativi</a:t>
            </a:r>
            <a:endParaRPr lang="it-IT" dirty="0"/>
          </a:p>
          <a:p>
            <a:pPr marL="0" indent="0">
              <a:buNone/>
            </a:pPr>
            <a:r>
              <a:rPr lang="it-IT" dirty="0"/>
              <a:t>Entro il 30 aprile 2025 (180 giorni dalla data di entrata in vigore della legge) si provvede, con uno o più regolamenti, alla revisione complessiva della disciplina sulla valutazione del comportamento degli studenti delle scuole secondarie di 1° e 2 ° grado, al fine di: </a:t>
            </a:r>
          </a:p>
          <a:p>
            <a:pPr lvl="0"/>
            <a:r>
              <a:rPr lang="it-IT" dirty="0"/>
              <a:t>ripristinare la cultura del rispetto,</a:t>
            </a:r>
          </a:p>
          <a:p>
            <a:pPr lvl="0"/>
            <a:r>
              <a:rPr lang="it-IT" dirty="0"/>
              <a:t>affermare l’autorevolezza dei docenti delle istituzioni scolastiche secondarie di primo e secondo grado del sistema nazionale di istruzione e formazione,</a:t>
            </a:r>
          </a:p>
          <a:p>
            <a:pPr lvl="0"/>
            <a:r>
              <a:rPr lang="it-IT" dirty="0"/>
              <a:t>di rimettere al centro il principio della responsabilità e di restituire piena serenità al contesto lavorativo degli insegnanti e del personale scolastico e al percorso formativo delle studentesse e degli studenti </a:t>
            </a:r>
            <a:r>
              <a:rPr lang="it-IT" b="1" dirty="0"/>
              <a:t>(art. 1, </a:t>
            </a:r>
            <a:r>
              <a:rPr lang="it-IT" b="1" dirty="0" err="1"/>
              <a:t>co.4</a:t>
            </a:r>
            <a:r>
              <a:rPr lang="it-IT" b="1" dirty="0"/>
              <a:t>).</a:t>
            </a:r>
            <a:endParaRPr lang="it-IT" dirty="0"/>
          </a:p>
          <a:p>
            <a:pPr marL="0" lvl="0" indent="0">
              <a:buNone/>
            </a:pPr>
            <a:endParaRPr lang="it-IT" dirty="0"/>
          </a:p>
          <a:p>
            <a:pPr marL="0" indent="0">
              <a:buNone/>
            </a:pPr>
            <a:r>
              <a:rPr lang="it-IT" dirty="0"/>
              <a:t> </a:t>
            </a:r>
          </a:p>
          <a:p>
            <a:pPr marL="0" indent="0">
              <a:buNone/>
            </a:pPr>
            <a:r>
              <a:rPr lang="it-IT" dirty="0"/>
              <a:t> </a:t>
            </a:r>
          </a:p>
          <a:p>
            <a:pPr marL="0" lvl="0" indent="0">
              <a:buNone/>
            </a:pPr>
            <a:endParaRPr lang="it-IT" dirty="0"/>
          </a:p>
          <a:p>
            <a:pPr marL="0" indent="0">
              <a:buNone/>
              <a:tabLst>
                <a:tab pos="263525" algn="l"/>
              </a:tabLst>
            </a:pPr>
            <a:endParaRPr lang="it-IT" dirty="0"/>
          </a:p>
          <a:p>
            <a:pPr marL="0" indent="0">
              <a:buNone/>
            </a:pPr>
            <a:endParaRPr lang="it-IT" dirty="0"/>
          </a:p>
          <a:p>
            <a:pPr marL="0" indent="0">
              <a:buNone/>
            </a:pPr>
            <a:r>
              <a:rPr lang="it-IT" dirty="0"/>
              <a:t> </a:t>
            </a:r>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00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1 - Disposizioni in materia di valutazione delle studentesse e degli studenti </a:t>
            </a:r>
            <a:endParaRPr lang="it-IT" sz="1500" cap="none" dirty="0"/>
          </a:p>
        </p:txBody>
      </p:sp>
      <p:sp>
        <p:nvSpPr>
          <p:cNvPr id="4" name="Segnaposto numero diapositiva 3">
            <a:extLst>
              <a:ext uri="{FF2B5EF4-FFF2-40B4-BE49-F238E27FC236}">
                <a16:creationId xmlns:a16="http://schemas.microsoft.com/office/drawing/2014/main" id="{8698728E-71FB-48D5-B5C5-9D549A2E91A7}"/>
              </a:ext>
            </a:extLst>
          </p:cNvPr>
          <p:cNvSpPr>
            <a:spLocks noGrp="1"/>
          </p:cNvSpPr>
          <p:nvPr>
            <p:ph type="sldNum" sz="quarter" idx="12"/>
          </p:nvPr>
        </p:nvSpPr>
        <p:spPr/>
        <p:txBody>
          <a:bodyPr/>
          <a:lstStyle/>
          <a:p>
            <a:pPr rtl="0"/>
            <a:fld id="{C5C3056E-1632-4A65-A24F-3F10A1450A6E}" type="slidenum">
              <a:rPr lang="it-IT" noProof="0" smtClean="0"/>
              <a:t>6</a:t>
            </a:fld>
            <a:endParaRPr lang="it-IT" noProof="0"/>
          </a:p>
        </p:txBody>
      </p:sp>
    </p:spTree>
    <p:extLst>
      <p:ext uri="{BB962C8B-B14F-4D97-AF65-F5344CB8AC3E}">
        <p14:creationId xmlns:p14="http://schemas.microsoft.com/office/powerpoint/2010/main" val="3695369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3878448"/>
          </a:xfrm>
        </p:spPr>
        <p:txBody>
          <a:bodyPr rtlCol="0"/>
          <a:lstStyle/>
          <a:p>
            <a:pPr marL="0" indent="0">
              <a:buNone/>
            </a:pPr>
            <a:r>
              <a:rPr lang="it-IT" dirty="0"/>
              <a:t> I regolamenti sono adottati nel rispetto dell’autonomia scolastica e devono apportare: </a:t>
            </a:r>
          </a:p>
          <a:p>
            <a:pPr marL="0" indent="0">
              <a:buNone/>
            </a:pPr>
            <a:r>
              <a:rPr lang="it-IT" b="1" dirty="0"/>
              <a:t>a)</a:t>
            </a:r>
            <a:r>
              <a:rPr lang="it-IT" dirty="0"/>
              <a:t> modifiche al vigente regolamento (</a:t>
            </a:r>
            <a:r>
              <a:rPr lang="it-IT" dirty="0" err="1"/>
              <a:t>DPR</a:t>
            </a:r>
            <a:r>
              <a:rPr lang="it-IT" dirty="0"/>
              <a:t> 24 giugno 1998, n. 249) in modo che: </a:t>
            </a:r>
          </a:p>
          <a:p>
            <a:pPr marL="0" indent="0">
              <a:buNone/>
            </a:pPr>
            <a:r>
              <a:rPr lang="it-IT" dirty="0"/>
              <a:t>1) l’allontanamento dalla scuola, fino a un massimo di due giorni, comporti il coinvolgimento della studentessa e dello studente in attività di approfondimento sulle conseguenze dei comportamenti che hanno determinato il provvedimento disciplinare; </a:t>
            </a:r>
          </a:p>
          <a:p>
            <a:pPr marL="0" indent="0">
              <a:buNone/>
            </a:pPr>
            <a:r>
              <a:rPr lang="it-IT" dirty="0"/>
              <a:t>2) l’allontanamento dalla scuola di durata superiore a due giorni comporti lo svolgimento, da parte della studentessa e dello studente, di attività di cittadinanza solidale presso strutture convenzionate con le istituzioni scolastiche e individuate nell’ambito degli elenchi predisposti dall’amministrazione periferica del Ministero dell’istruzione e del merito. Tali attività, se deliberate dal consiglio di classe, possono proseguire anche dopo il rientro in classe della studentessa e dello studente, secondo princìpi di temporaneità, gradualità e proporzionalità.</a:t>
            </a:r>
          </a:p>
          <a:p>
            <a:pPr marL="0" indent="0">
              <a:buNone/>
            </a:pPr>
            <a:endParaRPr lang="it-IT" dirty="0"/>
          </a:p>
          <a:p>
            <a:pPr marL="0" lvl="0" indent="0">
              <a:buNone/>
            </a:pPr>
            <a:endParaRPr lang="it-IT" dirty="0"/>
          </a:p>
          <a:p>
            <a:pPr marL="0" indent="0">
              <a:buNone/>
              <a:tabLst>
                <a:tab pos="263525" algn="l"/>
              </a:tabLst>
            </a:pPr>
            <a:endParaRPr lang="it-IT" dirty="0"/>
          </a:p>
          <a:p>
            <a:pPr marL="0" indent="0">
              <a:buNone/>
            </a:pPr>
            <a:endParaRPr lang="it-IT" dirty="0"/>
          </a:p>
          <a:p>
            <a:pPr marL="0" indent="0">
              <a:buNone/>
            </a:pPr>
            <a:r>
              <a:rPr lang="it-IT" dirty="0"/>
              <a:t> </a:t>
            </a:r>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00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1 - Disposizioni in materia di valutazione delle studentesse e degli studenti </a:t>
            </a:r>
            <a:endParaRPr lang="it-IT" sz="1500" cap="none" dirty="0"/>
          </a:p>
        </p:txBody>
      </p:sp>
      <p:sp>
        <p:nvSpPr>
          <p:cNvPr id="4" name="Segnaposto numero diapositiva 3">
            <a:extLst>
              <a:ext uri="{FF2B5EF4-FFF2-40B4-BE49-F238E27FC236}">
                <a16:creationId xmlns:a16="http://schemas.microsoft.com/office/drawing/2014/main" id="{43215F5F-2CA2-471C-BDCD-90E6A46680AC}"/>
              </a:ext>
            </a:extLst>
          </p:cNvPr>
          <p:cNvSpPr>
            <a:spLocks noGrp="1"/>
          </p:cNvSpPr>
          <p:nvPr>
            <p:ph type="sldNum" sz="quarter" idx="12"/>
          </p:nvPr>
        </p:nvSpPr>
        <p:spPr/>
        <p:txBody>
          <a:bodyPr/>
          <a:lstStyle/>
          <a:p>
            <a:pPr rtl="0"/>
            <a:fld id="{C5C3056E-1632-4A65-A24F-3F10A1450A6E}" type="slidenum">
              <a:rPr lang="it-IT" noProof="0" smtClean="0"/>
              <a:t>7</a:t>
            </a:fld>
            <a:endParaRPr lang="it-IT" noProof="0"/>
          </a:p>
        </p:txBody>
      </p:sp>
    </p:spTree>
    <p:extLst>
      <p:ext uri="{BB962C8B-B14F-4D97-AF65-F5344CB8AC3E}">
        <p14:creationId xmlns:p14="http://schemas.microsoft.com/office/powerpoint/2010/main" val="2857020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3878448"/>
          </a:xfrm>
        </p:spPr>
        <p:txBody>
          <a:bodyPr rtlCol="0"/>
          <a:lstStyle/>
          <a:p>
            <a:pPr marL="0" indent="0">
              <a:buNone/>
            </a:pPr>
            <a:r>
              <a:rPr lang="it-IT" b="1" dirty="0"/>
              <a:t>b)</a:t>
            </a:r>
            <a:r>
              <a:rPr lang="it-IT" dirty="0"/>
              <a:t> modifiche al vigente regolamento (</a:t>
            </a:r>
            <a:r>
              <a:rPr lang="it-IT" dirty="0" err="1"/>
              <a:t>DPR</a:t>
            </a:r>
            <a:r>
              <a:rPr lang="it-IT" dirty="0"/>
              <a:t> 22 giugno 2009, n. 122), in modo da: </a:t>
            </a:r>
          </a:p>
          <a:p>
            <a:pPr marL="0" indent="0">
              <a:buNone/>
            </a:pPr>
            <a:r>
              <a:rPr lang="it-IT" dirty="0"/>
              <a:t>1) prevedere che l’attribuzione del voto di comportamento inferiore a sei decimi e la conseguente non ammissione alla classe successiva e all’esame di Stato avvengano anche a fronte di comportamenti che configurano mancanze disciplinari gravi e reiterate, anche con riferimento alle violazioni previste dal regolamento di istituto; </a:t>
            </a:r>
          </a:p>
          <a:p>
            <a:pPr marL="0" indent="0">
              <a:buNone/>
            </a:pPr>
            <a:r>
              <a:rPr lang="it-IT" dirty="0"/>
              <a:t>2) prevedere che l’attribuzione del voto di comportamento inferiore a sei decimi in fase di valutazione periodica comporti il coinvolgimento della studentessa e dello studente oggetto della valutazione in attività di approfondimento in materia di cittadinanza attiva e solidale, finalizzate alla comprensione delle ragioni e delle conseguenze dei comportamenti che hanno determinato tale voto; </a:t>
            </a:r>
          </a:p>
          <a:p>
            <a:pPr marL="0" indent="0">
              <a:buNone/>
            </a:pPr>
            <a:endParaRPr lang="it-IT" dirty="0"/>
          </a:p>
          <a:p>
            <a:pPr marL="0" lvl="0" indent="0">
              <a:buNone/>
            </a:pPr>
            <a:endParaRPr lang="it-IT" dirty="0"/>
          </a:p>
          <a:p>
            <a:pPr marL="0" indent="0">
              <a:buNone/>
              <a:tabLst>
                <a:tab pos="263525" algn="l"/>
              </a:tabLst>
            </a:pPr>
            <a:endParaRPr lang="it-IT" dirty="0"/>
          </a:p>
          <a:p>
            <a:pPr marL="0" indent="0">
              <a:buNone/>
            </a:pPr>
            <a:endParaRPr lang="it-IT" dirty="0"/>
          </a:p>
          <a:p>
            <a:pPr marL="0" indent="0">
              <a:buNone/>
            </a:pPr>
            <a:r>
              <a:rPr lang="it-IT" dirty="0"/>
              <a:t> </a:t>
            </a:r>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00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1 - Disposizioni in materia di valutazione delle studentesse e degli studenti </a:t>
            </a:r>
            <a:endParaRPr lang="it-IT" sz="1500" cap="none" dirty="0"/>
          </a:p>
        </p:txBody>
      </p:sp>
      <p:sp>
        <p:nvSpPr>
          <p:cNvPr id="4" name="Segnaposto numero diapositiva 3">
            <a:extLst>
              <a:ext uri="{FF2B5EF4-FFF2-40B4-BE49-F238E27FC236}">
                <a16:creationId xmlns:a16="http://schemas.microsoft.com/office/drawing/2014/main" id="{1D2FE6E5-5F18-45B6-A41D-6AF98B2C6DBF}"/>
              </a:ext>
            </a:extLst>
          </p:cNvPr>
          <p:cNvSpPr>
            <a:spLocks noGrp="1"/>
          </p:cNvSpPr>
          <p:nvPr>
            <p:ph type="sldNum" sz="quarter" idx="12"/>
          </p:nvPr>
        </p:nvSpPr>
        <p:spPr/>
        <p:txBody>
          <a:bodyPr/>
          <a:lstStyle/>
          <a:p>
            <a:pPr rtl="0"/>
            <a:fld id="{C5C3056E-1632-4A65-A24F-3F10A1450A6E}" type="slidenum">
              <a:rPr lang="it-IT" noProof="0" smtClean="0"/>
              <a:t>8</a:t>
            </a:fld>
            <a:endParaRPr lang="it-IT" noProof="0"/>
          </a:p>
        </p:txBody>
      </p:sp>
    </p:spTree>
    <p:extLst>
      <p:ext uri="{BB962C8B-B14F-4D97-AF65-F5344CB8AC3E}">
        <p14:creationId xmlns:p14="http://schemas.microsoft.com/office/powerpoint/2010/main" val="3097300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BC8B19DA-161E-42AC-A7E6-74429B3147BB}"/>
              </a:ext>
            </a:extLst>
          </p:cNvPr>
          <p:cNvSpPr>
            <a:spLocks noChangeAspect="1"/>
          </p:cNvSpPr>
          <p:nvPr/>
        </p:nvSpPr>
        <p:spPr bwMode="white">
          <a:xfrm>
            <a:off x="445982" y="606554"/>
            <a:ext cx="11300036" cy="93414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D5B13C35-702B-4BCE-824F-AAADB30905F6}"/>
              </a:ext>
            </a:extLst>
          </p:cNvPr>
          <p:cNvSpPr>
            <a:spLocks noGrp="1"/>
          </p:cNvSpPr>
          <p:nvPr>
            <p:ph idx="1"/>
          </p:nvPr>
        </p:nvSpPr>
        <p:spPr>
          <a:xfrm>
            <a:off x="581193" y="1805835"/>
            <a:ext cx="11029615" cy="3878448"/>
          </a:xfrm>
        </p:spPr>
        <p:txBody>
          <a:bodyPr rtlCol="0"/>
          <a:lstStyle/>
          <a:p>
            <a:pPr marL="0" indent="0">
              <a:buNone/>
            </a:pPr>
            <a:r>
              <a:rPr lang="it-IT" dirty="0"/>
              <a:t>3) conferire maggiore peso al voto di comportamento della studentessa e dello studente nella valutazione complessiva, riferito all’intero anno scolastico, in particolar modo in presenza di atti violenti o di aggressione nei confronti del personale scolastico e delle studentesse e degli studenti; </a:t>
            </a:r>
          </a:p>
          <a:p>
            <a:pPr marL="0" indent="0">
              <a:buNone/>
            </a:pPr>
            <a:r>
              <a:rPr lang="it-IT" dirty="0"/>
              <a:t>4) prevedere che, per le studentesse e gli studenti delle scuole secondarie di secondo grado che abbiano riportato una valutazione pari a sei decimi nel comportamento, il consiglio di classe, in sede di valutazione finale, sospenda il giudizio senza riportare immediatamente un giudizio di ammissione alla classe successiva e assegni alle studentesse e agli studenti un elaborato critico in materia di cittadinanza attiva e solidale; la mancata presentazione dell’elaborato prima dell’inizio dell’anno scolastico successivo o la valutazione non sufficiente da parte del consiglio di classe comportano la non ammissione della studentessa e dello studente all’anno scolastico successivo; </a:t>
            </a:r>
          </a:p>
          <a:p>
            <a:pPr marL="0" indent="0">
              <a:buNone/>
            </a:pPr>
            <a:r>
              <a:rPr lang="it-IT" dirty="0"/>
              <a:t>5) prevedere la votazione in decimi per la valutazione periodica e per quella finale degli apprendimenti delle studentesse e degli studenti del secondo ciclo di istruzione, in ciascuna delle discipline di studio previste dalle Indicazioni nazionali per i licei e per gli istituti tecnici e professionali </a:t>
            </a:r>
            <a:r>
              <a:rPr lang="it-IT" b="1" dirty="0"/>
              <a:t>(art. 1, co. 5).</a:t>
            </a:r>
            <a:endParaRPr lang="it-IT" dirty="0"/>
          </a:p>
          <a:p>
            <a:pPr marL="0" indent="0">
              <a:buNone/>
            </a:pPr>
            <a:endParaRPr lang="it-IT" dirty="0"/>
          </a:p>
          <a:p>
            <a:pPr marL="0" lvl="0" indent="0">
              <a:buNone/>
            </a:pPr>
            <a:endParaRPr lang="it-IT" dirty="0"/>
          </a:p>
          <a:p>
            <a:pPr marL="0" indent="0">
              <a:buNone/>
              <a:tabLst>
                <a:tab pos="263525" algn="l"/>
              </a:tabLst>
            </a:pPr>
            <a:endParaRPr lang="it-IT" dirty="0"/>
          </a:p>
          <a:p>
            <a:pPr marL="0" indent="0">
              <a:buNone/>
            </a:pPr>
            <a:endParaRPr lang="it-IT" dirty="0"/>
          </a:p>
          <a:p>
            <a:pPr marL="0" indent="0">
              <a:buNone/>
            </a:pPr>
            <a:r>
              <a:rPr lang="it-IT" dirty="0"/>
              <a:t> </a:t>
            </a:r>
          </a:p>
          <a:p>
            <a:pPr marL="0" indent="0">
              <a:buNone/>
            </a:pPr>
            <a:r>
              <a:rPr lang="it-IT" dirty="0"/>
              <a:t> </a:t>
            </a:r>
          </a:p>
          <a:p>
            <a:pPr marL="0" indent="0" rtl="0">
              <a:buNone/>
            </a:pPr>
            <a:endParaRPr lang="it-IT" dirty="0"/>
          </a:p>
        </p:txBody>
      </p:sp>
      <p:sp>
        <p:nvSpPr>
          <p:cNvPr id="2" name="Titolo 1">
            <a:extLst>
              <a:ext uri="{FF2B5EF4-FFF2-40B4-BE49-F238E27FC236}">
                <a16:creationId xmlns:a16="http://schemas.microsoft.com/office/drawing/2014/main" id="{AC93C0E1-1796-41B4-AF64-2A823C4C83E8}"/>
              </a:ext>
            </a:extLst>
          </p:cNvPr>
          <p:cNvSpPr>
            <a:spLocks noGrp="1"/>
          </p:cNvSpPr>
          <p:nvPr>
            <p:ph type="title"/>
          </p:nvPr>
        </p:nvSpPr>
        <p:spPr>
          <a:xfrm>
            <a:off x="581193" y="729658"/>
            <a:ext cx="7610829" cy="485367"/>
          </a:xfrm>
        </p:spPr>
        <p:txBody>
          <a:bodyPr rtlCol="0">
            <a:normAutofit fontScale="90000"/>
          </a:bodyPr>
          <a:lstStyle/>
          <a:p>
            <a:r>
              <a:rPr lang="it-IT" b="1" dirty="0"/>
              <a:t>COME CAMBIA LA NORMATIVA</a:t>
            </a:r>
            <a:endParaRPr lang="it-IT" dirty="0"/>
          </a:p>
        </p:txBody>
      </p:sp>
      <p:sp>
        <p:nvSpPr>
          <p:cNvPr id="6" name="Titolo 1">
            <a:extLst>
              <a:ext uri="{FF2B5EF4-FFF2-40B4-BE49-F238E27FC236}">
                <a16:creationId xmlns:a16="http://schemas.microsoft.com/office/drawing/2014/main" id="{8DF520EF-14F8-4B73-92F1-C577EAF07F6B}"/>
              </a:ext>
            </a:extLst>
          </p:cNvPr>
          <p:cNvSpPr txBox="1">
            <a:spLocks/>
          </p:cNvSpPr>
          <p:nvPr/>
        </p:nvSpPr>
        <p:spPr>
          <a:xfrm>
            <a:off x="5123145" y="1137268"/>
            <a:ext cx="6487660" cy="485367"/>
          </a:xfrm>
          <a:prstGeom prst="rect">
            <a:avLst/>
          </a:prstGeom>
        </p:spPr>
        <p:txBody>
          <a:bodyPr vert="horz" lIns="91440" tIns="45720" rIns="91440" bIns="45720" rtlCol="0" anchor="ctr" anchorCtr="0">
            <a:normAutofit fontScale="90000"/>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1500" b="1" cap="none" dirty="0"/>
              <a:t>Art. 1 - Disposizioni in materia di valutazione delle studentesse e degli studenti </a:t>
            </a:r>
            <a:endParaRPr lang="it-IT" sz="1500" cap="none" dirty="0"/>
          </a:p>
        </p:txBody>
      </p:sp>
      <p:sp>
        <p:nvSpPr>
          <p:cNvPr id="4" name="Segnaposto numero diapositiva 3">
            <a:extLst>
              <a:ext uri="{FF2B5EF4-FFF2-40B4-BE49-F238E27FC236}">
                <a16:creationId xmlns:a16="http://schemas.microsoft.com/office/drawing/2014/main" id="{8C121D3D-FB94-4809-BA60-E8CA2B2A7B6E}"/>
              </a:ext>
            </a:extLst>
          </p:cNvPr>
          <p:cNvSpPr>
            <a:spLocks noGrp="1"/>
          </p:cNvSpPr>
          <p:nvPr>
            <p:ph type="sldNum" sz="quarter" idx="12"/>
          </p:nvPr>
        </p:nvSpPr>
        <p:spPr/>
        <p:txBody>
          <a:bodyPr/>
          <a:lstStyle/>
          <a:p>
            <a:pPr rtl="0"/>
            <a:fld id="{C5C3056E-1632-4A65-A24F-3F10A1450A6E}" type="slidenum">
              <a:rPr lang="it-IT" noProof="0" smtClean="0"/>
              <a:t>9</a:t>
            </a:fld>
            <a:endParaRPr lang="it-IT" noProof="0"/>
          </a:p>
        </p:txBody>
      </p:sp>
    </p:spTree>
    <p:extLst>
      <p:ext uri="{BB962C8B-B14F-4D97-AF65-F5344CB8AC3E}">
        <p14:creationId xmlns:p14="http://schemas.microsoft.com/office/powerpoint/2010/main" val="413460227"/>
      </p:ext>
    </p:extLst>
  </p:cSld>
  <p:clrMapOvr>
    <a:masterClrMapping/>
  </p:clrMapOvr>
</p:sld>
</file>

<file path=ppt/theme/theme1.xml><?xml version="1.0" encoding="utf-8"?>
<a:theme xmlns:a="http://schemas.openxmlformats.org/drawingml/2006/main" name="Dividendo">
  <a:themeElements>
    <a:clrScheme name="Custom 11">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Custom 2">
      <a:majorFont>
        <a:latin typeface="Candara"/>
        <a:ea typeface=""/>
        <a:cs typeface=""/>
      </a:majorFont>
      <a:minorFont>
        <a:latin typeface="Candar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spDef>
      <a:spPr>
        <a:ln>
          <a:noFill/>
        </a:ln>
      </a:spPr>
      <a:bodyPr rtlCol="0" anchor="ctr"/>
      <a:lstStyle>
        <a:defPPr algn="ctr">
          <a:defRPr/>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extLst>
    <a:ext uri="{05A4C25C-085E-4340-85A3-A5531E510DB2}">
      <thm15:themeFamily xmlns:thm15="http://schemas.microsoft.com/office/thememl/2012/main" name="Office_30478008_TF00315753" id="{B6079F87-2288-4B31-B503-69CFD357610F}" vid="{710D6233-2CCE-47BB-A677-478C8391FEE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58AF07-9E42-47AF-83DF-C9E8FADF7120}">
  <ds:schemaRefs>
    <ds:schemaRef ds:uri="http://schemas.microsoft.com/sharepoint/v3/contenttype/forms"/>
  </ds:schemaRefs>
</ds:datastoreItem>
</file>

<file path=customXml/itemProps2.xml><?xml version="1.0" encoding="utf-8"?>
<ds:datastoreItem xmlns:ds="http://schemas.openxmlformats.org/officeDocument/2006/customXml" ds:itemID="{DFC4EF74-2977-4065-95FE-55F8E4B639D4}">
  <ds:schemaRefs>
    <ds:schemaRef ds:uri="http://www.w3.org/XML/1998/namespace"/>
    <ds:schemaRef ds:uri="http://purl.org/dc/elements/1.1/"/>
    <ds:schemaRef ds:uri="http://schemas.microsoft.com/office/2006/metadata/properties"/>
    <ds:schemaRef ds:uri="http://purl.org/dc/dcmitype/"/>
    <ds:schemaRef ds:uri="fb0879af-3eba-417a-a55a-ffe6dcd6ca77"/>
    <ds:schemaRef ds:uri="http://schemas.microsoft.com/office/infopath/2007/PartnerControls"/>
    <ds:schemaRef ds:uri="6dc4bcd6-49db-4c07-9060-8acfc67cef9f"/>
    <ds:schemaRef ds:uri="http://schemas.microsoft.com/office/2006/documentManagement/types"/>
    <ds:schemaRef ds:uri="http://schemas.openxmlformats.org/package/2006/metadata/core-properties"/>
    <ds:schemaRef ds:uri="http://schemas.microsoft.com/sharepoint/v3"/>
    <ds:schemaRef ds:uri="http://purl.org/dc/terms/"/>
  </ds:schemaRefs>
</ds:datastoreItem>
</file>

<file path=customXml/itemProps3.xml><?xml version="1.0" encoding="utf-8"?>
<ds:datastoreItem xmlns:ds="http://schemas.openxmlformats.org/officeDocument/2006/customXml" ds:itemID="{653253B1-1887-43EF-BBA6-7E1941C427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Presentazione della lezione</Template>
  <TotalTime>0</TotalTime>
  <Words>1798</Words>
  <Application>Microsoft Office PowerPoint</Application>
  <PresentationFormat>Widescreen</PresentationFormat>
  <Paragraphs>138</Paragraphs>
  <Slides>12</Slides>
  <Notes>12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Bookman Old Style</vt:lpstr>
      <vt:lpstr>Calibri</vt:lpstr>
      <vt:lpstr>Candara</vt:lpstr>
      <vt:lpstr>Wingdings 2</vt:lpstr>
      <vt:lpstr>Dividendo</vt:lpstr>
      <vt:lpstr>LEGGE  1 ottobre 2024, n. 150</vt:lpstr>
      <vt:lpstr>disegno di legge AS 924-bis cosiddetto DECRETO SCUOLA</vt:lpstr>
      <vt:lpstr>COME CAMBIA LA NORMATIVA</vt:lpstr>
      <vt:lpstr>COME CAMBIA LA NORMATIVA</vt:lpstr>
      <vt:lpstr>COME CAMBIA LA NORMATIVA</vt:lpstr>
      <vt:lpstr>COME CAMBIA LA NORMATIVA</vt:lpstr>
      <vt:lpstr>COME CAMBIA LA NORMATIVA</vt:lpstr>
      <vt:lpstr>COME CAMBIA LA NORMATIVA</vt:lpstr>
      <vt:lpstr>COME CAMBIA LA NORMATIVA</vt:lpstr>
      <vt:lpstr>COME CAMBIA LA NORMATIVA</vt:lpstr>
      <vt:lpstr>COME CAMBIA LA NORMATIVA</vt:lpstr>
      <vt:lpstr>COME CAMBIA LA NORMATIVA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2024-10-18T10:42:29Z</dcterms:created>
  <dcterms:modified xsi:type="dcterms:W3CDTF">2024-10-18T11:32:21Z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