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bookmarkIdSeed="2">
  <p:sldMasterIdLst>
    <p:sldMasterId id="2147483721" r:id="rId1"/>
  </p:sldMasterIdLst>
  <p:notesMasterIdLst>
    <p:notesMasterId r:id="rId50"/>
  </p:notesMasterIdLst>
  <p:sldIdLst>
    <p:sldId id="256" r:id="rId2"/>
    <p:sldId id="275" r:id="rId3"/>
    <p:sldId id="296" r:id="rId4"/>
    <p:sldId id="263" r:id="rId5"/>
    <p:sldId id="264" r:id="rId6"/>
    <p:sldId id="265" r:id="rId7"/>
    <p:sldId id="307" r:id="rId8"/>
    <p:sldId id="266" r:id="rId9"/>
    <p:sldId id="257" r:id="rId10"/>
    <p:sldId id="300" r:id="rId11"/>
    <p:sldId id="283" r:id="rId12"/>
    <p:sldId id="267" r:id="rId13"/>
    <p:sldId id="268" r:id="rId14"/>
    <p:sldId id="269" r:id="rId15"/>
    <p:sldId id="277" r:id="rId16"/>
    <p:sldId id="276" r:id="rId17"/>
    <p:sldId id="278" r:id="rId18"/>
    <p:sldId id="279" r:id="rId19"/>
    <p:sldId id="280" r:id="rId20"/>
    <p:sldId id="281" r:id="rId21"/>
    <p:sldId id="282" r:id="rId22"/>
    <p:sldId id="260" r:id="rId23"/>
    <p:sldId id="261" r:id="rId24"/>
    <p:sldId id="287" r:id="rId25"/>
    <p:sldId id="262" r:id="rId26"/>
    <p:sldId id="286" r:id="rId27"/>
    <p:sldId id="285" r:id="rId28"/>
    <p:sldId id="270" r:id="rId29"/>
    <p:sldId id="298" r:id="rId30"/>
    <p:sldId id="271" r:id="rId31"/>
    <p:sldId id="272" r:id="rId32"/>
    <p:sldId id="273" r:id="rId33"/>
    <p:sldId id="274" r:id="rId34"/>
    <p:sldId id="301" r:id="rId35"/>
    <p:sldId id="302" r:id="rId36"/>
    <p:sldId id="303" r:id="rId37"/>
    <p:sldId id="304" r:id="rId38"/>
    <p:sldId id="305" r:id="rId39"/>
    <p:sldId id="288" r:id="rId40"/>
    <p:sldId id="289" r:id="rId41"/>
    <p:sldId id="290" r:id="rId42"/>
    <p:sldId id="291" r:id="rId43"/>
    <p:sldId id="292" r:id="rId44"/>
    <p:sldId id="293" r:id="rId45"/>
    <p:sldId id="294" r:id="rId46"/>
    <p:sldId id="306" r:id="rId47"/>
    <p:sldId id="308" r:id="rId48"/>
    <p:sldId id="299" r:id="rId49"/>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00"/>
    <a:srgbClr val="455F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521" autoAdjust="0"/>
  </p:normalViewPr>
  <p:slideViewPr>
    <p:cSldViewPr snapToGrid="0">
      <p:cViewPr varScale="1">
        <p:scale>
          <a:sx n="107" d="100"/>
          <a:sy n="107" d="100"/>
        </p:scale>
        <p:origin x="176" y="35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8831" cy="495029"/>
          </a:xfrm>
          <a:prstGeom prst="rect">
            <a:avLst/>
          </a:prstGeom>
        </p:spPr>
        <p:txBody>
          <a:bodyPr vert="horz" lIns="91433" tIns="45716" rIns="91433" bIns="45716" rtlCol="0"/>
          <a:lstStyle>
            <a:lvl1pPr algn="l">
              <a:defRPr sz="1200"/>
            </a:lvl1pPr>
          </a:lstStyle>
          <a:p>
            <a:endParaRPr lang="it-IT"/>
          </a:p>
        </p:txBody>
      </p:sp>
      <p:sp>
        <p:nvSpPr>
          <p:cNvPr id="3" name="Segnaposto data 2"/>
          <p:cNvSpPr>
            <a:spLocks noGrp="1"/>
          </p:cNvSpPr>
          <p:nvPr>
            <p:ph type="dt" idx="1"/>
          </p:nvPr>
        </p:nvSpPr>
        <p:spPr>
          <a:xfrm>
            <a:off x="3815373" y="0"/>
            <a:ext cx="2918831" cy="495029"/>
          </a:xfrm>
          <a:prstGeom prst="rect">
            <a:avLst/>
          </a:prstGeom>
        </p:spPr>
        <p:txBody>
          <a:bodyPr vert="horz" lIns="91433" tIns="45716" rIns="91433" bIns="45716" rtlCol="0"/>
          <a:lstStyle>
            <a:lvl1pPr algn="r">
              <a:defRPr sz="1200"/>
            </a:lvl1pPr>
          </a:lstStyle>
          <a:p>
            <a:fld id="{633D01EB-9C04-4110-A301-90F59C329466}" type="datetimeFigureOut">
              <a:rPr lang="it-IT" smtClean="0"/>
              <a:t>14/07/25</a:t>
            </a:fld>
            <a:endParaRPr lang="it-IT"/>
          </a:p>
        </p:txBody>
      </p:sp>
      <p:sp>
        <p:nvSpPr>
          <p:cNvPr id="4" name="Segnaposto immagine diapositiva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33" tIns="45716" rIns="91433" bIns="45716" rtlCol="0" anchor="ctr"/>
          <a:lstStyle/>
          <a:p>
            <a:endParaRPr lang="it-IT"/>
          </a:p>
        </p:txBody>
      </p:sp>
      <p:sp>
        <p:nvSpPr>
          <p:cNvPr id="5" name="Segnaposto note 4"/>
          <p:cNvSpPr>
            <a:spLocks noGrp="1"/>
          </p:cNvSpPr>
          <p:nvPr>
            <p:ph type="body" sz="quarter" idx="3"/>
          </p:nvPr>
        </p:nvSpPr>
        <p:spPr>
          <a:xfrm>
            <a:off x="673577" y="4748164"/>
            <a:ext cx="5388610" cy="3884861"/>
          </a:xfrm>
          <a:prstGeom prst="rect">
            <a:avLst/>
          </a:prstGeom>
        </p:spPr>
        <p:txBody>
          <a:bodyPr vert="horz" lIns="91433" tIns="45716" rIns="91433" bIns="45716"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1286"/>
            <a:ext cx="2918831" cy="495028"/>
          </a:xfrm>
          <a:prstGeom prst="rect">
            <a:avLst/>
          </a:prstGeom>
        </p:spPr>
        <p:txBody>
          <a:bodyPr vert="horz" lIns="91433" tIns="45716" rIns="91433" bIns="45716" rtlCol="0" anchor="b"/>
          <a:lstStyle>
            <a:lvl1pPr algn="l">
              <a:defRPr sz="1200"/>
            </a:lvl1pPr>
          </a:lstStyle>
          <a:p>
            <a:endParaRPr lang="it-IT"/>
          </a:p>
        </p:txBody>
      </p:sp>
      <p:sp>
        <p:nvSpPr>
          <p:cNvPr id="7" name="Segnaposto numero diapositiva 6"/>
          <p:cNvSpPr>
            <a:spLocks noGrp="1"/>
          </p:cNvSpPr>
          <p:nvPr>
            <p:ph type="sldNum" sz="quarter" idx="5"/>
          </p:nvPr>
        </p:nvSpPr>
        <p:spPr>
          <a:xfrm>
            <a:off x="3815373" y="9371286"/>
            <a:ext cx="2918831" cy="495028"/>
          </a:xfrm>
          <a:prstGeom prst="rect">
            <a:avLst/>
          </a:prstGeom>
        </p:spPr>
        <p:txBody>
          <a:bodyPr vert="horz" lIns="91433" tIns="45716" rIns="91433" bIns="45716" rtlCol="0" anchor="b"/>
          <a:lstStyle>
            <a:lvl1pPr algn="r">
              <a:defRPr sz="1200"/>
            </a:lvl1pPr>
          </a:lstStyle>
          <a:p>
            <a:fld id="{6CCCB4A1-A14E-43F7-9EB3-575351E509E0}" type="slidenum">
              <a:rPr lang="it-IT" smtClean="0"/>
              <a:t>‹N›</a:t>
            </a:fld>
            <a:endParaRPr lang="it-IT"/>
          </a:p>
        </p:txBody>
      </p:sp>
    </p:spTree>
    <p:extLst>
      <p:ext uri="{BB962C8B-B14F-4D97-AF65-F5344CB8AC3E}">
        <p14:creationId xmlns:p14="http://schemas.microsoft.com/office/powerpoint/2010/main" val="574734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CCCB4A1-A14E-43F7-9EB3-575351E509E0}" type="slidenum">
              <a:rPr lang="it-IT" smtClean="0"/>
              <a:t>12</a:t>
            </a:fld>
            <a:endParaRPr lang="it-IT"/>
          </a:p>
        </p:txBody>
      </p:sp>
    </p:spTree>
    <p:extLst>
      <p:ext uri="{BB962C8B-B14F-4D97-AF65-F5344CB8AC3E}">
        <p14:creationId xmlns:p14="http://schemas.microsoft.com/office/powerpoint/2010/main" val="659058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5488" y="2166364"/>
            <a:ext cx="11247120" cy="1739347"/>
          </a:xfrm>
        </p:spPr>
        <p:txBody>
          <a:bodyPr tIns="45720" bIns="45720" anchor="ctr">
            <a:normAutofit/>
          </a:bodyPr>
          <a:lstStyle>
            <a:lvl1pPr algn="ctr">
              <a:lnSpc>
                <a:spcPct val="80000"/>
              </a:lnSpc>
              <a:defRPr sz="6000" spc="150" baseline="0">
                <a:solidFill>
                  <a:schemeClr val="bg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347472" y="3913632"/>
            <a:ext cx="11506200" cy="457200"/>
          </a:xfrm>
        </p:spPr>
        <p:txBody>
          <a:bodyPr>
            <a:normAutofit/>
          </a:bodyPr>
          <a:lstStyle>
            <a:lvl1pPr marL="0" indent="0" algn="ctr">
              <a:spcBef>
                <a:spcPts val="0"/>
              </a:spcBef>
              <a:spcAft>
                <a:spcPts val="0"/>
              </a:spcAft>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AC8ECB0-B62D-4535-B32F-A3A79C54D2FC}" type="datetime1">
              <a:rPr lang="en-US" smtClean="0"/>
              <a:t>7/14/25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24041218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C083A3-8241-4D7E-ACAA-B06843675249}" type="datetime1">
              <a:rPr lang="en-US" smtClean="0"/>
              <a:t>7/14/25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436952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38200" y="6422854"/>
            <a:ext cx="2743196" cy="365125"/>
          </a:xfrm>
        </p:spPr>
        <p:txBody>
          <a:bodyPr/>
          <a:lstStyle/>
          <a:p>
            <a:fld id="{39947A49-EAEF-454E-BEAE-11625561726F}" type="datetime1">
              <a:rPr lang="en-US" smtClean="0"/>
              <a:t>7/14/25</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707102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0C9CA4-B080-FE6B-8E09-4E4C569FF41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C8C9652-0EFF-BC9A-511E-EFDB3325FCB9}"/>
              </a:ext>
            </a:extLst>
          </p:cNvPr>
          <p:cNvSpPr>
            <a:spLocks noGrp="1"/>
          </p:cNvSpPr>
          <p:nvPr>
            <p:ph type="dt" sz="half" idx="10"/>
          </p:nvPr>
        </p:nvSpPr>
        <p:spPr/>
        <p:txBody>
          <a:bodyPr/>
          <a:lstStyle/>
          <a:p>
            <a:fld id="{FE7B6AC5-2D0D-4A4F-8E23-7DBAB6DF2F8E}" type="datetime1">
              <a:rPr lang="en-US" smtClean="0"/>
              <a:t>7/14/25</a:t>
            </a:fld>
            <a:endParaRPr lang="en-US" dirty="0"/>
          </a:p>
        </p:txBody>
      </p:sp>
      <p:sp>
        <p:nvSpPr>
          <p:cNvPr id="4" name="Segnaposto piè di pagina 3">
            <a:extLst>
              <a:ext uri="{FF2B5EF4-FFF2-40B4-BE49-F238E27FC236}">
                <a16:creationId xmlns:a16="http://schemas.microsoft.com/office/drawing/2014/main" id="{046CFC22-47D9-5EEF-47FE-5942605937DD}"/>
              </a:ext>
            </a:extLst>
          </p:cNvPr>
          <p:cNvSpPr>
            <a:spLocks noGrp="1"/>
          </p:cNvSpPr>
          <p:nvPr>
            <p:ph type="ftr" sz="quarter" idx="11"/>
          </p:nvPr>
        </p:nvSpPr>
        <p:spPr/>
        <p:txBody>
          <a:bodyPr/>
          <a:lstStyle/>
          <a:p>
            <a:endParaRPr lang="en-US" dirty="0"/>
          </a:p>
        </p:txBody>
      </p:sp>
      <p:sp>
        <p:nvSpPr>
          <p:cNvPr id="5" name="Segnaposto numero diapositiva 4">
            <a:extLst>
              <a:ext uri="{FF2B5EF4-FFF2-40B4-BE49-F238E27FC236}">
                <a16:creationId xmlns:a16="http://schemas.microsoft.com/office/drawing/2014/main" id="{B3AB505B-F387-C504-E079-90E3BBC516DD}"/>
              </a:ext>
            </a:extLst>
          </p:cNvPr>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686233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20598F0-A1B4-4BDE-93F7-BBF6598CEC4D}" type="datetime1">
              <a:rPr lang="en-US" smtClean="0"/>
              <a:t>7/14/25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132357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67128"/>
            <a:ext cx="11247120" cy="1737360"/>
          </a:xfrm>
        </p:spPr>
        <p:txBody>
          <a:bodyPr anchor="ctr">
            <a:noAutofit/>
          </a:bodyPr>
          <a:lstStyle>
            <a:lvl1pPr algn="ctr">
              <a:lnSpc>
                <a:spcPct val="80000"/>
              </a:lnSpc>
              <a:defRPr sz="6000" b="0" spc="150" baseline="0">
                <a:solidFill>
                  <a:schemeClr val="bg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47472" y="3913212"/>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lvl1pPr>
              <a:defRPr>
                <a:solidFill>
                  <a:schemeClr val="tx2"/>
                </a:solidFill>
              </a:defRPr>
            </a:lvl1pPr>
          </a:lstStyle>
          <a:p>
            <a:fld id="{1A7B801C-ED00-4F64-8852-046C5130261F}" type="datetime1">
              <a:rPr lang="en-US" smtClean="0"/>
              <a:t>7/14/25</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54597289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718D35E-E4C7-4C48-A343-1453741E927F}" type="datetime1">
              <a:rPr lang="en-US" smtClean="0"/>
              <a:t>7/14/25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4126781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D00D632-AFB1-436E-B4DD-10A5DFBC4ED9}" type="datetime1">
              <a:rPr lang="en-US" smtClean="0"/>
              <a:t>7/14/25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901310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BB6F5CC-92DF-411D-B08C-98E240BF43C5}" type="datetime1">
              <a:rPr lang="en-US" smtClean="0"/>
              <a:t>7/14/25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635430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D31452-0940-4BF0-8D14-0DB0BBBC7E60}" type="datetime1">
              <a:rPr lang="en-US" smtClean="0"/>
              <a:t>7/14/25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836071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81999C7-3E88-4EBD-953F-6E9B04472FA6}" type="datetime1">
              <a:rPr lang="en-US" smtClean="0"/>
              <a:t>7/14/25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29162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506471B-A1E8-4D87-B8B2-B3CE5903520A}" type="datetime1">
              <a:rPr lang="en-US" smtClean="0"/>
              <a:t>7/14/25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4028225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EE23CC5-C276-497A-AE71-1FAB489B40E8}" type="datetime1">
              <a:rPr lang="en-US" smtClean="0"/>
              <a:t>7/14/25</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921316484"/>
      </p:ext>
    </p:extLst>
  </p:cSld>
  <p:clrMap bg1="dk1" tx1="lt1" bg2="dk2" tx2="lt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20" r:id="rId12"/>
  </p:sldLayoutIdLst>
  <p:hf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702A1D-7798-9B0E-998D-046E0451D601}"/>
              </a:ext>
            </a:extLst>
          </p:cNvPr>
          <p:cNvSpPr>
            <a:spLocks noGrp="1"/>
          </p:cNvSpPr>
          <p:nvPr>
            <p:ph type="ctrTitle"/>
          </p:nvPr>
        </p:nvSpPr>
        <p:spPr/>
        <p:txBody>
          <a:bodyPr>
            <a:noAutofit/>
          </a:bodyPr>
          <a:lstStyle/>
          <a:p>
            <a:pPr>
              <a:lnSpc>
                <a:spcPts val="5500"/>
              </a:lnSpc>
            </a:pPr>
            <a:r>
              <a:rPr lang="it-IT" sz="5000" b="1" dirty="0">
                <a:effectLst/>
                <a:latin typeface="Calibri" panose="020F0502020204030204" pitchFamily="34" charset="0"/>
                <a:ea typeface="Calibri" panose="020F0502020204030204" pitchFamily="34" charset="0"/>
                <a:cs typeface="Times New Roman" panose="02020603050405020304" pitchFamily="18" charset="0"/>
              </a:rPr>
              <a:t>UTILIZZAZIONI E ASSEGNAZIONI PROVVISORIE A.S. 2025/26</a:t>
            </a:r>
            <a:endParaRPr lang="it-IT" sz="5000" dirty="0"/>
          </a:p>
        </p:txBody>
      </p:sp>
      <p:sp>
        <p:nvSpPr>
          <p:cNvPr id="4" name="Rettangolo 3">
            <a:extLst>
              <a:ext uri="{FF2B5EF4-FFF2-40B4-BE49-F238E27FC236}">
                <a16:creationId xmlns:a16="http://schemas.microsoft.com/office/drawing/2014/main" id="{E470E867-4A7E-0FC3-8A26-3333446CC28E}"/>
              </a:ext>
            </a:extLst>
          </p:cNvPr>
          <p:cNvSpPr/>
          <p:nvPr/>
        </p:nvSpPr>
        <p:spPr>
          <a:xfrm>
            <a:off x="0" y="4292421"/>
            <a:ext cx="12192000" cy="188063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ottotitolo 2">
            <a:extLst>
              <a:ext uri="{FF2B5EF4-FFF2-40B4-BE49-F238E27FC236}">
                <a16:creationId xmlns:a16="http://schemas.microsoft.com/office/drawing/2014/main" id="{31248A1B-14E9-DE66-6EDF-2EE6586D718F}"/>
              </a:ext>
            </a:extLst>
          </p:cNvPr>
          <p:cNvSpPr>
            <a:spLocks noGrp="1"/>
          </p:cNvSpPr>
          <p:nvPr>
            <p:ph type="subTitle" idx="1"/>
          </p:nvPr>
        </p:nvSpPr>
        <p:spPr>
          <a:xfrm>
            <a:off x="342900" y="3905711"/>
            <a:ext cx="11506200" cy="2151557"/>
          </a:xfrm>
        </p:spPr>
        <p:txBody>
          <a:bodyPr>
            <a:noAutofit/>
          </a:bodyPr>
          <a:lstStyle/>
          <a:p>
            <a:pPr>
              <a:lnSpc>
                <a:spcPct val="100000"/>
              </a:lnSpc>
            </a:pPr>
            <a:r>
              <a:rPr lang="it-IT" sz="1800" b="1" dirty="0">
                <a:solidFill>
                  <a:schemeClr val="bg1"/>
                </a:solidFill>
                <a:latin typeface="Calibri" panose="020F0502020204030204" pitchFamily="34" charset="0"/>
                <a:cs typeface="Calibri" panose="020F0502020204030204" pitchFamily="34" charset="0"/>
              </a:rPr>
              <a:t>RIFERIMENTI NORMATIVI: </a:t>
            </a:r>
          </a:p>
          <a:p>
            <a:pPr>
              <a:lnSpc>
                <a:spcPct val="100000"/>
              </a:lnSpc>
            </a:pPr>
            <a:endParaRPr lang="it-IT" sz="1800" b="1" dirty="0">
              <a:solidFill>
                <a:srgbClr val="002060"/>
              </a:solidFill>
              <a:latin typeface="Calibri" panose="020F0502020204030204" pitchFamily="34" charset="0"/>
              <a:cs typeface="Calibri" panose="020F0502020204030204" pitchFamily="34" charset="0"/>
            </a:endParaRPr>
          </a:p>
          <a:p>
            <a:pPr marL="285750" indent="-285750" algn="just">
              <a:lnSpc>
                <a:spcPct val="100000"/>
              </a:lnSpc>
              <a:buClr>
                <a:schemeClr val="bg1"/>
              </a:buClr>
              <a:buFont typeface="Wingdings" panose="05000000000000000000" pitchFamily="2" charset="2"/>
              <a:buChar char="§"/>
            </a:pPr>
            <a:r>
              <a:rPr lang="it-IT" sz="1800" b="1" dirty="0" err="1">
                <a:solidFill>
                  <a:schemeClr val="bg1"/>
                </a:solidFill>
                <a:latin typeface="Calibri" panose="020F0502020204030204" pitchFamily="34" charset="0"/>
                <a:cs typeface="Calibri" panose="020F0502020204030204" pitchFamily="34" charset="0"/>
              </a:rPr>
              <a:t>CCNI</a:t>
            </a:r>
            <a:r>
              <a:rPr lang="it-IT" sz="1800" b="1" dirty="0">
                <a:solidFill>
                  <a:schemeClr val="bg1"/>
                </a:solidFill>
                <a:latin typeface="Calibri" panose="020F0502020204030204" pitchFamily="34" charset="0"/>
                <a:cs typeface="Calibri" panose="020F0502020204030204" pitchFamily="34" charset="0"/>
              </a:rPr>
              <a:t> concernente le utilizzazioni e le assegnazioni provvisorie del personale docente, educativo ed </a:t>
            </a:r>
            <a:r>
              <a:rPr lang="it-IT" sz="1800" b="1" dirty="0" err="1">
                <a:solidFill>
                  <a:schemeClr val="bg1"/>
                </a:solidFill>
                <a:latin typeface="Calibri" panose="020F0502020204030204" pitchFamily="34" charset="0"/>
                <a:cs typeface="Calibri" panose="020F0502020204030204" pitchFamily="34" charset="0"/>
              </a:rPr>
              <a:t>a.t.a</a:t>
            </a:r>
            <a:r>
              <a:rPr lang="it-IT" sz="1800" b="1" dirty="0">
                <a:solidFill>
                  <a:schemeClr val="bg1"/>
                </a:solidFill>
                <a:latin typeface="Calibri" panose="020F0502020204030204" pitchFamily="34" charset="0"/>
                <a:cs typeface="Calibri" panose="020F0502020204030204" pitchFamily="34" charset="0"/>
              </a:rPr>
              <a:t>. per gli anni scolastici 2025/26, 2026/27 e 2027/28 del 10 luglio 2025</a:t>
            </a:r>
          </a:p>
          <a:p>
            <a:pPr marL="285750" indent="-285750" algn="just">
              <a:lnSpc>
                <a:spcPct val="100000"/>
              </a:lnSpc>
              <a:buClr>
                <a:schemeClr val="bg1"/>
              </a:buClr>
              <a:buFont typeface="Wingdings" panose="05000000000000000000" pitchFamily="2" charset="2"/>
              <a:buChar char="§"/>
            </a:pPr>
            <a:r>
              <a:rPr lang="it-IT" sz="1800" b="1" dirty="0">
                <a:solidFill>
                  <a:schemeClr val="bg1"/>
                </a:solidFill>
                <a:latin typeface="Calibri" panose="020F0502020204030204" pitchFamily="34" charset="0"/>
                <a:cs typeface="Calibri" panose="020F0502020204030204" pitchFamily="34" charset="0"/>
              </a:rPr>
              <a:t>Nota </a:t>
            </a:r>
            <a:r>
              <a:rPr lang="it-IT" sz="1800" b="1" dirty="0" err="1">
                <a:solidFill>
                  <a:schemeClr val="bg1"/>
                </a:solidFill>
                <a:latin typeface="Calibri" panose="020F0502020204030204" pitchFamily="34" charset="0"/>
                <a:cs typeface="Calibri" panose="020F0502020204030204" pitchFamily="34" charset="0"/>
              </a:rPr>
              <a:t>MIM</a:t>
            </a:r>
            <a:r>
              <a:rPr lang="it-IT" sz="1800" b="1" dirty="0">
                <a:solidFill>
                  <a:schemeClr val="bg1"/>
                </a:solidFill>
                <a:latin typeface="Calibri" panose="020F0502020204030204" pitchFamily="34" charset="0"/>
                <a:cs typeface="Calibri" panose="020F0502020204030204" pitchFamily="34" charset="0"/>
              </a:rPr>
              <a:t> del …… prot. ……</a:t>
            </a:r>
          </a:p>
          <a:p>
            <a:pPr>
              <a:lnSpc>
                <a:spcPct val="100000"/>
              </a:lnSpc>
            </a:pPr>
            <a:endParaRPr lang="it-IT" sz="1800" b="1" dirty="0">
              <a:latin typeface="Calibri" panose="020F0502020204030204" pitchFamily="34" charset="0"/>
              <a:cs typeface="Calibri" panose="020F0502020204030204" pitchFamily="34" charset="0"/>
            </a:endParaRPr>
          </a:p>
        </p:txBody>
      </p:sp>
      <p:pic>
        <p:nvPicPr>
          <p:cNvPr id="5" name="Immagine 4">
            <a:extLst>
              <a:ext uri="{FF2B5EF4-FFF2-40B4-BE49-F238E27FC236}">
                <a16:creationId xmlns:a16="http://schemas.microsoft.com/office/drawing/2014/main" id="{5EEB0788-3631-00DF-7AD4-CDD836DEBD86}"/>
              </a:ext>
            </a:extLst>
          </p:cNvPr>
          <p:cNvPicPr>
            <a:picLocks noChangeAspect="1"/>
          </p:cNvPicPr>
          <p:nvPr/>
        </p:nvPicPr>
        <p:blipFill>
          <a:blip r:embed="rId2"/>
          <a:stretch>
            <a:fillRect/>
          </a:stretch>
        </p:blipFill>
        <p:spPr>
          <a:xfrm>
            <a:off x="4679525" y="164610"/>
            <a:ext cx="2457616" cy="1615044"/>
          </a:xfrm>
          <a:prstGeom prst="rect">
            <a:avLst/>
          </a:prstGeom>
        </p:spPr>
      </p:pic>
      <p:sp>
        <p:nvSpPr>
          <p:cNvPr id="6" name="CasellaDiTesto 5">
            <a:extLst>
              <a:ext uri="{FF2B5EF4-FFF2-40B4-BE49-F238E27FC236}">
                <a16:creationId xmlns:a16="http://schemas.microsoft.com/office/drawing/2014/main" id="{8076516C-19BB-9AA2-FF09-D073080E2524}"/>
              </a:ext>
            </a:extLst>
          </p:cNvPr>
          <p:cNvSpPr txBox="1"/>
          <p:nvPr/>
        </p:nvSpPr>
        <p:spPr>
          <a:xfrm>
            <a:off x="6733591" y="6351180"/>
            <a:ext cx="5542384" cy="342210"/>
          </a:xfrm>
          <a:prstGeom prst="rect">
            <a:avLst/>
          </a:prstGeom>
          <a:noFill/>
        </p:spPr>
        <p:txBody>
          <a:bodyPr wrap="square">
            <a:spAutoFit/>
          </a:bodyPr>
          <a:lstStyle/>
          <a:p>
            <a:pPr algn="ctr">
              <a:lnSpc>
                <a:spcPct val="115000"/>
              </a:lnSpc>
              <a:spcAft>
                <a:spcPts val="1000"/>
              </a:spcAft>
            </a:pPr>
            <a:r>
              <a:rPr lang="it-IT" sz="1500" b="1"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 cura della Segreteria Generale, degli Uffici e dei Coordinatori</a:t>
            </a:r>
            <a:endParaRPr lang="it-IT" sz="15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3740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CA967C3C-534C-3FE5-6CB1-D0CD9953563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433229B-2241-5CC0-D162-A102D5B5CD99}"/>
              </a:ext>
            </a:extLst>
          </p:cNvPr>
          <p:cNvSpPr>
            <a:spLocks noGrp="1"/>
          </p:cNvSpPr>
          <p:nvPr>
            <p:ph type="title"/>
          </p:nvPr>
        </p:nvSpPr>
        <p:spPr>
          <a:xfrm>
            <a:off x="158621" y="223938"/>
            <a:ext cx="10837709" cy="457200"/>
          </a:xfrm>
        </p:spPr>
        <p:txBody>
          <a:bodyPr>
            <a:normAutofit/>
          </a:bodyPr>
          <a:lstStyle/>
          <a:p>
            <a:r>
              <a:rPr lang="it-IT" sz="2200" b="1" dirty="0">
                <a:solidFill>
                  <a:srgbClr val="C00000"/>
                </a:solidFill>
                <a:latin typeface="Calibri" panose="020F0502020204030204" pitchFamily="34" charset="0"/>
                <a:cs typeface="Calibri" panose="020F0502020204030204" pitchFamily="34" charset="0"/>
              </a:rPr>
              <a:t>TRIENNIO DI PERMANENZA</a:t>
            </a:r>
          </a:p>
        </p:txBody>
      </p:sp>
      <p:sp>
        <p:nvSpPr>
          <p:cNvPr id="3" name="Rettangolo 2">
            <a:extLst>
              <a:ext uri="{FF2B5EF4-FFF2-40B4-BE49-F238E27FC236}">
                <a16:creationId xmlns:a16="http://schemas.microsoft.com/office/drawing/2014/main" id="{AD56F5F8-4B24-D9A3-FC8D-606CBADA04C8}"/>
              </a:ext>
            </a:extLst>
          </p:cNvPr>
          <p:cNvSpPr/>
          <p:nvPr/>
        </p:nvSpPr>
        <p:spPr>
          <a:xfrm>
            <a:off x="0" y="681138"/>
            <a:ext cx="12192000" cy="1324946"/>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44000" algn="just">
              <a:spcAft>
                <a:spcPts val="1000"/>
              </a:spcAft>
            </a:pP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magine 7">
            <a:extLst>
              <a:ext uri="{FF2B5EF4-FFF2-40B4-BE49-F238E27FC236}">
                <a16:creationId xmlns:a16="http://schemas.microsoft.com/office/drawing/2014/main" id="{28967260-DDE8-7854-4225-744E0E0411CA}"/>
              </a:ext>
            </a:extLst>
          </p:cNvPr>
          <p:cNvPicPr>
            <a:picLocks noChangeAspect="1"/>
          </p:cNvPicPr>
          <p:nvPr/>
        </p:nvPicPr>
        <p:blipFill>
          <a:blip r:embed="rId2"/>
          <a:stretch>
            <a:fillRect/>
          </a:stretch>
        </p:blipFill>
        <p:spPr>
          <a:xfrm>
            <a:off x="11154951" y="118616"/>
            <a:ext cx="855990" cy="562522"/>
          </a:xfrm>
          <a:prstGeom prst="rect">
            <a:avLst/>
          </a:prstGeom>
        </p:spPr>
      </p:pic>
      <p:sp>
        <p:nvSpPr>
          <p:cNvPr id="10" name="CasellaDiTesto 9">
            <a:extLst>
              <a:ext uri="{FF2B5EF4-FFF2-40B4-BE49-F238E27FC236}">
                <a16:creationId xmlns:a16="http://schemas.microsoft.com/office/drawing/2014/main" id="{233B2D59-2600-577D-EE1A-409A001C35F3}"/>
              </a:ext>
            </a:extLst>
          </p:cNvPr>
          <p:cNvSpPr txBox="1"/>
          <p:nvPr/>
        </p:nvSpPr>
        <p:spPr>
          <a:xfrm>
            <a:off x="170567" y="1028343"/>
            <a:ext cx="11930648" cy="4524315"/>
          </a:xfrm>
          <a:prstGeom prst="rect">
            <a:avLst/>
          </a:prstGeom>
          <a:noFill/>
        </p:spPr>
        <p:txBody>
          <a:bodyPr wrap="square" rtlCol="0">
            <a:spAutoFit/>
          </a:bodyPr>
          <a:lstStyle/>
          <a:p>
            <a:pPr algn="just"/>
            <a:r>
              <a:rPr lang="it-IT" dirty="0">
                <a:latin typeface="Calibri" panose="020F0502020204030204" pitchFamily="34" charset="0"/>
                <a:cs typeface="Calibri" panose="020F0502020204030204" pitchFamily="34" charset="0"/>
              </a:rPr>
              <a:t>Ai fini del calcolo del triennio di permanenza previsto dal predetto art. 13, comma 5, del decreto legislativo 13 aprile 2017, n. 59, sono validi:</a:t>
            </a:r>
          </a:p>
          <a:p>
            <a:pPr algn="just"/>
            <a:r>
              <a:rPr lang="it-IT" dirty="0">
                <a:latin typeface="Calibri" panose="020F0502020204030204" pitchFamily="34" charset="0"/>
                <a:cs typeface="Calibri" panose="020F0502020204030204" pitchFamily="34" charset="0"/>
              </a:rPr>
              <a:t>- gli anni di servizio svolto in utilizzazione o assegnazione provvisoria nei casi consentiti dalla contrattazione collettiva nazionale integrativa di riferimento;</a:t>
            </a:r>
          </a:p>
          <a:p>
            <a:pPr algn="just"/>
            <a:r>
              <a:rPr lang="it-IT" dirty="0">
                <a:latin typeface="Calibri" panose="020F0502020204030204" pitchFamily="34" charset="0"/>
                <a:cs typeface="Calibri" panose="020F0502020204030204" pitchFamily="34" charset="0"/>
              </a:rPr>
              <a:t>- gli anni di supplenza conferita ai sensi dell’art. 47 del C.C.N.L. 18 gennaio 2024 successivamente al superamento del periodo di formazione e prova;</a:t>
            </a:r>
          </a:p>
          <a:p>
            <a:pPr algn="just"/>
            <a:r>
              <a:rPr lang="it-IT" dirty="0">
                <a:latin typeface="Calibri" panose="020F0502020204030204" pitchFamily="34" charset="0"/>
                <a:cs typeface="Calibri" panose="020F0502020204030204" pitchFamily="34" charset="0"/>
              </a:rPr>
              <a:t>- l’anno di servizio svolto, per disposizione di legge, con contratto a tempo determinato finalizzato al ruolo dai docenti assunti a tempo indeterminato dopo il superamento del periodo di formazione e prova;</a:t>
            </a:r>
          </a:p>
          <a:p>
            <a:pPr algn="just"/>
            <a:r>
              <a:rPr lang="it-IT" dirty="0">
                <a:latin typeface="Calibri" panose="020F0502020204030204" pitchFamily="34" charset="0"/>
                <a:cs typeface="Calibri" panose="020F0502020204030204" pitchFamily="34" charset="0"/>
              </a:rPr>
              <a:t>- l’anno di servizio svolto, per disposizione di legge, con contratto a tempo determinato finalizzato al ruolo dai docenti non abilitati assunti a tempo indeterminato dopo il conseguimento dell’abilitazione;</a:t>
            </a:r>
          </a:p>
          <a:p>
            <a:pPr algn="just"/>
            <a:r>
              <a:rPr lang="it-IT" dirty="0">
                <a:latin typeface="Calibri" panose="020F0502020204030204" pitchFamily="34" charset="0"/>
                <a:cs typeface="Calibri" panose="020F0502020204030204" pitchFamily="34" charset="0"/>
              </a:rPr>
              <a:t>- gli anni in cui il periodo di formazione e prova è stato differito;</a:t>
            </a:r>
          </a:p>
          <a:p>
            <a:pPr marL="285750" indent="-285750" algn="just">
              <a:buFontTx/>
              <a:buChar char="-"/>
            </a:pPr>
            <a:r>
              <a:rPr lang="it-IT" dirty="0">
                <a:latin typeface="Calibri" panose="020F0502020204030204" pitchFamily="34" charset="0"/>
                <a:cs typeface="Calibri" panose="020F0502020204030204" pitchFamily="34" charset="0"/>
              </a:rPr>
              <a:t>l’anno di servizio in cui il periodo di formazione e prova è stato svolto con esito negativo. </a:t>
            </a:r>
          </a:p>
          <a:p>
            <a:pPr marL="285750" indent="-285750" algn="just">
              <a:buFontTx/>
              <a:buChar char="-"/>
            </a:pPr>
            <a:endParaRPr lang="it-IT" dirty="0">
              <a:latin typeface="Calibri" panose="020F0502020204030204" pitchFamily="34" charset="0"/>
              <a:cs typeface="Calibri" panose="020F0502020204030204" pitchFamily="34" charset="0"/>
            </a:endParaRPr>
          </a:p>
          <a:p>
            <a:pPr algn="just"/>
            <a:r>
              <a:rPr lang="it-IT" dirty="0">
                <a:latin typeface="Calibri" panose="020F0502020204030204" pitchFamily="34" charset="0"/>
                <a:cs typeface="Calibri" panose="020F0502020204030204" pitchFamily="34" charset="0"/>
              </a:rPr>
              <a:t>Tali docenti possono presentare, in ogni caso, domanda di assegnazione provvisoria e utilizzazione nell'ambito della provincia di appartenenza e, qualora rientrino nelle categorie previste dal successivo comma 17, anche in provincia diversa da quella di appartenenza. </a:t>
            </a:r>
          </a:p>
        </p:txBody>
      </p:sp>
      <p:sp>
        <p:nvSpPr>
          <p:cNvPr id="4" name="Segnaposto numero diapositiva 5">
            <a:extLst>
              <a:ext uri="{FF2B5EF4-FFF2-40B4-BE49-F238E27FC236}">
                <a16:creationId xmlns:a16="http://schemas.microsoft.com/office/drawing/2014/main" id="{570A5E86-8CCD-DB84-C1E6-475A3934DDE0}"/>
              </a:ext>
            </a:extLst>
          </p:cNvPr>
          <p:cNvSpPr txBox="1">
            <a:spLocks/>
          </p:cNvSpPr>
          <p:nvPr/>
        </p:nvSpPr>
        <p:spPr>
          <a:xfrm>
            <a:off x="301477" y="6435043"/>
            <a:ext cx="11277498"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10</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86248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B86DD22B-E5E0-8327-C3BC-C313E29C1F5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FA32C4D-3F70-E12A-9C00-885F78F62E45}"/>
              </a:ext>
            </a:extLst>
          </p:cNvPr>
          <p:cNvSpPr>
            <a:spLocks noGrp="1"/>
          </p:cNvSpPr>
          <p:nvPr>
            <p:ph type="title"/>
          </p:nvPr>
        </p:nvSpPr>
        <p:spPr>
          <a:xfrm>
            <a:off x="105747" y="424545"/>
            <a:ext cx="11980506" cy="457200"/>
          </a:xfrm>
        </p:spPr>
        <p:txBody>
          <a:bodyPr>
            <a:noAutofit/>
          </a:bodyPr>
          <a:lstStyle/>
          <a:p>
            <a:pPr>
              <a:lnSpc>
                <a:spcPct val="100000"/>
              </a:lnSpc>
            </a:pPr>
            <a:r>
              <a:rPr lang="it-IT" sz="2200" b="1" dirty="0">
                <a:solidFill>
                  <a:srgbClr val="C00000"/>
                </a:solidFill>
                <a:latin typeface="Calibri" panose="020F0502020204030204" pitchFamily="34" charset="0"/>
                <a:cs typeface="Calibri" panose="020F0502020204030204" pitchFamily="34" charset="0"/>
              </a:rPr>
              <a:t>Categorie di titolari di deroghe</a:t>
            </a:r>
          </a:p>
        </p:txBody>
      </p:sp>
      <p:sp>
        <p:nvSpPr>
          <p:cNvPr id="3" name="Rettangolo 2">
            <a:extLst>
              <a:ext uri="{FF2B5EF4-FFF2-40B4-BE49-F238E27FC236}">
                <a16:creationId xmlns:a16="http://schemas.microsoft.com/office/drawing/2014/main" id="{72CF08B4-B39F-3D9C-1021-D66F6243C41A}"/>
              </a:ext>
            </a:extLst>
          </p:cNvPr>
          <p:cNvSpPr/>
          <p:nvPr/>
        </p:nvSpPr>
        <p:spPr>
          <a:xfrm>
            <a:off x="0" y="1184988"/>
            <a:ext cx="12192000" cy="5503488"/>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10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a) genitori di figlio minore di anni sedici, ossia che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compie i 16 anni </a:t>
            </a:r>
            <a:r>
              <a:rPr lang="it-IT" sz="1800" dirty="0">
                <a:effectLst/>
                <a:latin typeface="Calibri" panose="020F0502020204030204" pitchFamily="34" charset="0"/>
                <a:ea typeface="Calibri" panose="020F0502020204030204" pitchFamily="34" charset="0"/>
                <a:cs typeface="Times New Roman" panose="02020603050405020304" pitchFamily="18" charset="0"/>
              </a:rPr>
              <a:t>tra il 1° gennaio e il 31 dicembre dell’anno in cui si presenta l’istanza di mobilità; nel caso di genitori adottivi ed affidatari, qualunque sia l'età del minore, entro sedici anni dall'ingresso del minore in famiglia, e comunque non oltre il raggiungimento della maggiore età;</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b) coloro che si trovano nelle condizioni di cui agli articoli 21 e 33, commi 3, 5 e 6, della legge 5 febbraio 1992, n. 104;</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c) coloro che fruiscono dei riposi e permessi previsti dall’art. 42 del decreto legislativo 151/2001 che rivestono la qualità di:</a:t>
            </a:r>
          </a:p>
          <a:p>
            <a:pPr marL="342000" indent="-342000"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1) coniuge, parte di un’unione civile o convivente di fatto di cui all’art. 1, commi 36 e 37 della legge 20 maggio 2016, n. 76 convivente di soggetto con disabilità grave;</a:t>
            </a:r>
          </a:p>
          <a:p>
            <a:pPr marL="342000" indent="-342000"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2) padre o madre anche adottivi o affidatari in caso di decesso, mancanza o in presenza di patologie invalidanti dei soggetti di cui al punto 1);</a:t>
            </a:r>
          </a:p>
          <a:p>
            <a:pPr marL="342000" indent="-342000"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3) uno dei figli conviventi in caso di decesso, mancanza o in presenza di patologie invalidanti dei soggetti di cui al punto 2);</a:t>
            </a:r>
          </a:p>
          <a:p>
            <a:pPr marL="342000" indent="-342000"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4) uno dei fratelli o delle sorelle conviventi in caso di decesso, mancanza o in presenza di patologie invalidanti dei soggetti di cui al punto 3);</a:t>
            </a:r>
          </a:p>
          <a:p>
            <a:pPr marL="342000" indent="-342000"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5) parente o affine entro il terzo grado convivente in caso di decesso, mancanza o in presenza di patologie invalidanti dei soggetti di cui al punto 4).</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d) il coniuge o figlio di soggetto mutilato o invalido civile di cui all’</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art.2</a:t>
            </a:r>
            <a:r>
              <a:rPr lang="it-IT" sz="1800" dirty="0">
                <a:effectLst/>
                <a:latin typeface="Calibri" panose="020F0502020204030204" pitchFamily="34" charset="0"/>
                <a:ea typeface="Calibri" panose="020F0502020204030204" pitchFamily="34" charset="0"/>
                <a:cs typeface="Times New Roman" panose="02020603050405020304" pitchFamily="18" charset="0"/>
              </a:rPr>
              <a:t>, commi 2 e 3, della legge 30 marzo 1971, n. 118;</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e) figli di genitore ultrasessantacinquenne, ossia che compia i 65 anni tra il 1° gennaio e il 31 dicembre dell’anno in cui si presenta l’istanza di mobilità;</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magine 3">
            <a:extLst>
              <a:ext uri="{FF2B5EF4-FFF2-40B4-BE49-F238E27FC236}">
                <a16:creationId xmlns:a16="http://schemas.microsoft.com/office/drawing/2014/main" id="{90ECFFE7-3EB6-0995-5602-7119597EDAA8}"/>
              </a:ext>
            </a:extLst>
          </p:cNvPr>
          <p:cNvPicPr>
            <a:picLocks noChangeAspect="1"/>
          </p:cNvPicPr>
          <p:nvPr/>
        </p:nvPicPr>
        <p:blipFill>
          <a:blip r:embed="rId2"/>
          <a:stretch>
            <a:fillRect/>
          </a:stretch>
        </p:blipFill>
        <p:spPr>
          <a:xfrm>
            <a:off x="11136290" y="371884"/>
            <a:ext cx="855990" cy="562522"/>
          </a:xfrm>
          <a:prstGeom prst="rect">
            <a:avLst/>
          </a:prstGeom>
        </p:spPr>
      </p:pic>
      <p:sp>
        <p:nvSpPr>
          <p:cNvPr id="6" name="Segnaposto numero diapositiva 5">
            <a:extLst>
              <a:ext uri="{FF2B5EF4-FFF2-40B4-BE49-F238E27FC236}">
                <a16:creationId xmlns:a16="http://schemas.microsoft.com/office/drawing/2014/main" id="{E133F82E-8CBE-C96E-9635-01C74B64D1F1}"/>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11</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49931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14868" y="1157750"/>
            <a:ext cx="12192000" cy="5945578"/>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800"/>
              </a:lnSpc>
            </a:pPr>
            <a:r>
              <a:rPr lang="it-IT" sz="1800" b="1" i="1" dirty="0">
                <a:effectLst/>
                <a:latin typeface="Calibri" panose="020F0502020204030204" pitchFamily="34" charset="0"/>
                <a:ea typeface="Calibri" panose="020F0502020204030204" pitchFamily="34" charset="0"/>
                <a:cs typeface="Times New Roman" panose="02020603050405020304" pitchFamily="18" charset="0"/>
              </a:rPr>
              <a:t>Possono chiedere l’utilizzazione</a:t>
            </a:r>
          </a:p>
          <a:p>
            <a:pPr>
              <a:lnSpc>
                <a:spcPts val="1800"/>
              </a:lnSpc>
            </a:pPr>
            <a:endParaRPr lang="it-IT" b="1"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pPr>
            <a:r>
              <a:rPr lang="it-IT" i="1" dirty="0">
                <a:latin typeface="Calibri" panose="020F0502020204030204" pitchFamily="34" charset="0"/>
                <a:ea typeface="Calibri" panose="020F0502020204030204" pitchFamily="34" charset="0"/>
                <a:cs typeface="Times New Roman" panose="02020603050405020304" pitchFamily="18" charset="0"/>
              </a:rPr>
              <a:t>I destinatari dei provvedimenti di utilizzazione ivi compresi i docenti che, dopo le operazioni di trasferimento risultino a qualunque titolo senza sede definitiva, sono: </a:t>
            </a:r>
          </a:p>
          <a:p>
            <a:pPr algn="just">
              <a:lnSpc>
                <a:spcPts val="1800"/>
              </a:lnSpc>
            </a:pPr>
            <a:endParaRPr lang="it-IT"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lnSpc>
                <a:spcPts val="1800"/>
              </a:lnSpc>
              <a:buFont typeface="+mj-lt"/>
              <a:buAutoNum type="alphaLcParenR"/>
            </a:pPr>
            <a:r>
              <a:rPr lang="it-IT" sz="1800" dirty="0">
                <a:effectLst/>
                <a:latin typeface="Calibri" panose="020F0502020204030204" pitchFamily="34" charset="0"/>
                <a:ea typeface="Calibri" panose="020F0502020204030204" pitchFamily="34" charset="0"/>
                <a:cs typeface="Calibri" panose="020F0502020204030204" pitchFamily="34" charset="0"/>
              </a:rPr>
              <a:t>i docenti in esubero su provincia;</a:t>
            </a:r>
          </a:p>
          <a:p>
            <a:pPr marL="342900" indent="-342900" algn="just">
              <a:lnSpc>
                <a:spcPts val="1800"/>
              </a:lnSpc>
              <a:buFont typeface="+mj-lt"/>
              <a:buAutoNum type="alphaLcParenR"/>
            </a:pPr>
            <a:r>
              <a:rPr lang="it-IT" sz="1800" dirty="0">
                <a:effectLst/>
                <a:latin typeface="Calibri" panose="020F0502020204030204" pitchFamily="34" charset="0"/>
                <a:ea typeface="Calibri" panose="020F0502020204030204" pitchFamily="34" charset="0"/>
                <a:cs typeface="Calibri" panose="020F0502020204030204" pitchFamily="34" charset="0"/>
              </a:rPr>
              <a:t> i docenti trasferiti quali soprannumerari a domanda condizionata ovvero d’ufficio senza aver presentato la domanda nello stesso anno scolastico o negli 11 anni scolastici precedenti, che chiedono di essere utilizzati come prima preferenza nell’istituzione scolastica di precedente titolarità e che abbiano richiesto in ciascun anno del decennio il trasferimento anche nell’istituzione di precedente titolarità. Pertanto, può produrre domanda di utilizzazione per gli </a:t>
            </a:r>
            <a:r>
              <a:rPr lang="it-IT" sz="1800" dirty="0" err="1">
                <a:effectLst/>
                <a:latin typeface="Calibri" panose="020F0502020204030204" pitchFamily="34" charset="0"/>
                <a:ea typeface="Calibri" panose="020F0502020204030204" pitchFamily="34" charset="0"/>
                <a:cs typeface="Calibri" panose="020F0502020204030204" pitchFamily="34" charset="0"/>
              </a:rPr>
              <a:t>aa.ss</a:t>
            </a:r>
            <a:r>
              <a:rPr lang="it-IT" sz="1800" dirty="0">
                <a:effectLst/>
                <a:latin typeface="Calibri" panose="020F0502020204030204" pitchFamily="34" charset="0"/>
                <a:ea typeface="Calibri" panose="020F0502020204030204" pitchFamily="34" charset="0"/>
                <a:cs typeface="Calibri" panose="020F0502020204030204" pitchFamily="34" charset="0"/>
              </a:rPr>
              <a:t>. 2025/26, 2026/27 e 2027/28 il personale che sia stato trasferito d’ufficio o a domanda condizionata rispettivamente per </a:t>
            </a:r>
            <a:r>
              <a:rPr lang="it-IT" sz="1800" dirty="0" err="1">
                <a:effectLst/>
                <a:latin typeface="Calibri" panose="020F0502020204030204" pitchFamily="34" charset="0"/>
                <a:ea typeface="Calibri" panose="020F0502020204030204" pitchFamily="34" charset="0"/>
                <a:cs typeface="Calibri" panose="020F0502020204030204" pitchFamily="34" charset="0"/>
              </a:rPr>
              <a:t>l’a.s.</a:t>
            </a:r>
            <a:r>
              <a:rPr lang="it-IT" sz="1800" dirty="0">
                <a:effectLst/>
                <a:latin typeface="Calibri" panose="020F0502020204030204" pitchFamily="34" charset="0"/>
                <a:ea typeface="Calibri" panose="020F0502020204030204" pitchFamily="34" charset="0"/>
                <a:cs typeface="Calibri" panose="020F0502020204030204" pitchFamily="34" charset="0"/>
              </a:rPr>
              <a:t> 2015/16 e successivi ovvero 2016/17 e successivi ovvero 2017/18 e successivi. </a:t>
            </a:r>
            <a:r>
              <a:rPr lang="it-IT" dirty="0">
                <a:latin typeface="Calibri" panose="020F0502020204030204" pitchFamily="34" charset="0"/>
                <a:ea typeface="Calibri" panose="020F0502020204030204" pitchFamily="34" charset="0"/>
                <a:cs typeface="Calibri" panose="020F0502020204030204" pitchFamily="34" charset="0"/>
              </a:rPr>
              <a:t>Dopo l’espressione di tale preferenza è possibile, in subordine, indicare le scuole del distretto sub comunale che comprende la scuola di precedente titolarità o le scuole del comune di precedente titolarità o, qualora non esistano posti richiedibili in detto comune, le scuole del comune viciniore, nel rispetto delle relative tabelle. L’indicazione dell’intero comune (o distretto sub comunale) di ex titolarità è obbligatoria solo ove si intenda esprimere preferenze (sia di singola scuola, sia sintetiche) per altro comune. La mancata indicazione della preferenza sintetica del comune o distretto sub comunale di ex titolarità annulla le preferenze relative a scuole in altri comuni o ad altri comuni. Pertanto, in tali casi, saranno prese in considerazione solo le preferenze relative al comune di ex titolarità;</a:t>
            </a:r>
          </a:p>
          <a:p>
            <a:pPr marL="342900" indent="-342900" algn="just">
              <a:lnSpc>
                <a:spcPts val="1800"/>
              </a:lnSpc>
              <a:buFont typeface="+mj-lt"/>
              <a:buAutoNum type="alphaLcParenR"/>
            </a:pPr>
            <a:r>
              <a:rPr lang="it-IT" dirty="0">
                <a:latin typeface="Calibri" panose="020F0502020204030204" pitchFamily="34" charset="0"/>
                <a:ea typeface="Calibri" panose="020F0502020204030204" pitchFamily="34" charset="0"/>
                <a:cs typeface="Calibri" panose="020F0502020204030204" pitchFamily="34" charset="0"/>
              </a:rPr>
              <a:t> i docenti restituiti ai ruoli ai sensi dell’art. 7, commi 1 e 3 del </a:t>
            </a:r>
            <a:r>
              <a:rPr lang="it-IT" dirty="0" err="1">
                <a:latin typeface="Calibri" panose="020F0502020204030204" pitchFamily="34" charset="0"/>
                <a:ea typeface="Calibri" panose="020F0502020204030204" pitchFamily="34" charset="0"/>
                <a:cs typeface="Calibri" panose="020F0502020204030204" pitchFamily="34" charset="0"/>
              </a:rPr>
              <a:t>C.C.N.I</a:t>
            </a:r>
            <a:r>
              <a:rPr lang="it-IT" dirty="0">
                <a:latin typeface="Calibri" panose="020F0502020204030204" pitchFamily="34" charset="0"/>
                <a:ea typeface="Calibri" panose="020F0502020204030204" pitchFamily="34" charset="0"/>
                <a:cs typeface="Calibri" panose="020F0502020204030204" pitchFamily="34" charset="0"/>
              </a:rPr>
              <a:t>. mobilità, che hanno avuto una sede di titolarità non compresa tra quelle espresse a domanda ovvero i docenti che siano stati restituiti ai ruoli oltre i termini di presentazione delle domande di mobilità. In questa categoria sono compresi i docenti dichiarati idonei all’insegnamento a seguito della procedura prevista dal comma 5 dell’art. 35 della L. 27/12/2002 n. 289 che non sono stati assegnati alla scuola in cui prestano servizio ovvero che siano stati trasferiti su una sede non compresa tra quelle espresse a domanda;</a:t>
            </a:r>
          </a:p>
          <a:p>
            <a:pPr algn="just">
              <a:lnSpc>
                <a:spcPts val="1800"/>
              </a:lnSpc>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lnSpc>
                <a:spcPts val="1800"/>
              </a:lnSpc>
              <a:spcAft>
                <a:spcPts val="1000"/>
              </a:spcAft>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a:t>
            </a:r>
            <a:endParaRPr lang="it-IT" sz="3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C338CEAB-BC2E-EC20-6B24-6AAF51524A99}"/>
              </a:ext>
            </a:extLst>
          </p:cNvPr>
          <p:cNvPicPr>
            <a:picLocks noChangeAspect="1"/>
          </p:cNvPicPr>
          <p:nvPr/>
        </p:nvPicPr>
        <p:blipFill>
          <a:blip r:embed="rId3"/>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0B361746-2D86-7A9B-0C48-BE0E42FC18A2}"/>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12</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729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0" y="970384"/>
            <a:ext cx="12192000" cy="5887616"/>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lgn="just">
              <a:buFont typeface="+mj-lt"/>
              <a:buAutoNum type="alphaLcParenR" startAt="4"/>
            </a:pPr>
            <a:r>
              <a:rPr lang="it-IT" sz="1800" dirty="0">
                <a:effectLst/>
                <a:latin typeface="Calibri" panose="020F0502020204030204" pitchFamily="34" charset="0"/>
                <a:ea typeface="Calibri" panose="020F0502020204030204" pitchFamily="34" charset="0"/>
                <a:cs typeface="Calibri" panose="020F0502020204030204" pitchFamily="34" charset="0"/>
              </a:rPr>
              <a:t>i docenti che, ai sensi del D.M. n. 331 del 29/7/1997, cessati dal servizio hanno chiesto ed ottenuto il mantenimento in servizio con rapporto di lavoro a tempo parziale e non hanno trovato disponibile il posto di precedente titolarità;</a:t>
            </a:r>
          </a:p>
          <a:p>
            <a:pPr marL="342900" indent="-342900" algn="just">
              <a:buFont typeface="+mj-lt"/>
              <a:buAutoNum type="alphaLcParenR" startAt="4"/>
            </a:pPr>
            <a:r>
              <a:rPr lang="it-IT" sz="1800" dirty="0">
                <a:effectLst/>
                <a:latin typeface="Calibri" panose="020F0502020204030204" pitchFamily="34" charset="0"/>
                <a:ea typeface="Calibri" panose="020F0502020204030204" pitchFamily="34" charset="0"/>
                <a:cs typeface="Calibri" panose="020F0502020204030204" pitchFamily="34" charset="0"/>
              </a:rPr>
              <a:t>i docenti appartenenti a ruoli, posti o classi di concorso in esubero, che richiedano l’utilizzazione in altri ruoli, posti o classi di concorso per cui hanno titolo, o su posti di sostegno nell’ambito del ruolo di appartenenza, anche se privi del titolo di specializzazione, nella provincia nei limiti dell’esubero e fatto salvo quanto disposto dal successivo art. 9, comma 3. I docenti, appartenenti a ruoli, posti o classi di concorso in esubero, possono essere utilizzati su progetti di cui all’art 1, comma 65 della legge 107/2015, conferibili solo in assenza di qualsiasi posto disponibile ed assegnabile a livello provinciale; in particolare, possono essere assegnati, a domanda, sui posti delle sedi di organico dei </a:t>
            </a:r>
            <a:r>
              <a:rPr lang="it-IT" sz="1800" dirty="0" err="1">
                <a:effectLst/>
                <a:latin typeface="Calibri" panose="020F0502020204030204" pitchFamily="34" charset="0"/>
                <a:ea typeface="Calibri" panose="020F0502020204030204" pitchFamily="34" charset="0"/>
                <a:cs typeface="Calibri" panose="020F0502020204030204" pitchFamily="34" charset="0"/>
              </a:rPr>
              <a:t>CPIA</a:t>
            </a:r>
            <a:r>
              <a:rPr lang="it-IT" sz="1800" dirty="0">
                <a:effectLst/>
                <a:latin typeface="Calibri" panose="020F0502020204030204" pitchFamily="34" charset="0"/>
                <a:ea typeface="Calibri" panose="020F0502020204030204" pitchFamily="34" charset="0"/>
                <a:cs typeface="Calibri" panose="020F0502020204030204" pitchFamily="34" charset="0"/>
              </a:rPr>
              <a:t> i docenti delle classi di concorso A-45 e A-46 nell’ambito del progetto nazionale di educazione finanziaria per gli adulti;</a:t>
            </a:r>
          </a:p>
          <a:p>
            <a:pPr marL="342900" indent="-342900" algn="just">
              <a:buFont typeface="+mj-lt"/>
              <a:buAutoNum type="alphaLcParenR" startAt="4"/>
            </a:pPr>
            <a:r>
              <a:rPr lang="it-IT" dirty="0">
                <a:latin typeface="Calibri" panose="020F0502020204030204" pitchFamily="34" charset="0"/>
                <a:ea typeface="Calibri" panose="020F0502020204030204" pitchFamily="34" charset="0"/>
                <a:cs typeface="Calibri" panose="020F0502020204030204" pitchFamily="34" charset="0"/>
              </a:rPr>
              <a:t>i docenti titolari su insegnamento curriculare in possesso del titolo di specializzazione di sostegno o ad indirizzo didattico differenziato, i quali possono chiedere di essere utilizzati rispettivamente su sostegno o su scuole ad indirizzo didattico differenziato, nell’ambito dello stesso grado di istruzione; i docenti di scuola primaria titolari su posto comune, in possesso del titolo per l’insegnamento della lingua straniera, che chiedono di essere utilizzati su posto di lingua straniera, nella scuola di titolarità o in altra scuola, nel caso in cui nella propria non vi siano posti disponibili; i docenti titolari su insegnamento curriculare i quali possono chiedere di essere utilizzati su posti istituiti presso le strutture ospedaliere o presso le istituzioni carcerarie nonché sulle sedi di organico dei </a:t>
            </a:r>
            <a:r>
              <a:rPr lang="it-IT" dirty="0" err="1">
                <a:latin typeface="Calibri" panose="020F0502020204030204" pitchFamily="34" charset="0"/>
                <a:ea typeface="Calibri" panose="020F0502020204030204" pitchFamily="34" charset="0"/>
                <a:cs typeface="Calibri" panose="020F0502020204030204" pitchFamily="34" charset="0"/>
              </a:rPr>
              <a:t>C.P.I.A</a:t>
            </a:r>
            <a:r>
              <a:rPr lang="it-IT" dirty="0">
                <a:latin typeface="Calibri" panose="020F0502020204030204" pitchFamily="34" charset="0"/>
                <a:ea typeface="Calibri" panose="020F0502020204030204" pitchFamily="34" charset="0"/>
                <a:cs typeface="Calibri" panose="020F0502020204030204" pitchFamily="34" charset="0"/>
              </a:rPr>
              <a:t>. e sui posti relativi ai percorsi di secondo livello previsti del DPR 263/2012; </a:t>
            </a:r>
          </a:p>
          <a:p>
            <a:pPr marL="342900" indent="-342900" algn="just">
              <a:buFont typeface="+mj-lt"/>
              <a:buAutoNum type="alphaLcParenR" startAt="4"/>
            </a:pPr>
            <a:r>
              <a:rPr lang="it-IT" dirty="0">
                <a:latin typeface="Calibri" panose="020F0502020204030204" pitchFamily="34" charset="0"/>
                <a:ea typeface="Calibri" panose="020F0502020204030204" pitchFamily="34" charset="0"/>
                <a:cs typeface="Calibri" panose="020F0502020204030204" pitchFamily="34" charset="0"/>
              </a:rPr>
              <a:t>i docenti che abbiano superato corsi di riconversione professionale per il sostegno o corsi intensivi per il conseguimento del titolo di specializzazione per l’insegnamento su posti di sostegno che chiedono di essere utilizzati su posti di sostegno del medesimo grado di scuola;</a:t>
            </a:r>
            <a:endParaRPr lang="it-IT"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a:t>
            </a:r>
            <a:endParaRPr lang="it-IT" sz="3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2CE2493C-D8C5-60A0-B43F-7795919FDBAB}"/>
              </a:ext>
            </a:extLst>
          </p:cNvPr>
          <p:cNvPicPr>
            <a:picLocks noChangeAspect="1"/>
          </p:cNvPicPr>
          <p:nvPr/>
        </p:nvPicPr>
        <p:blipFill>
          <a:blip r:embed="rId2"/>
          <a:stretch>
            <a:fillRect/>
          </a:stretch>
        </p:blipFill>
        <p:spPr>
          <a:xfrm>
            <a:off x="11180500" y="244578"/>
            <a:ext cx="855990" cy="562522"/>
          </a:xfrm>
          <a:prstGeom prst="rect">
            <a:avLst/>
          </a:prstGeom>
        </p:spPr>
      </p:pic>
      <p:sp>
        <p:nvSpPr>
          <p:cNvPr id="5" name="Segnaposto numero diapositiva 5">
            <a:extLst>
              <a:ext uri="{FF2B5EF4-FFF2-40B4-BE49-F238E27FC236}">
                <a16:creationId xmlns:a16="http://schemas.microsoft.com/office/drawing/2014/main" id="{277FA24C-58F1-8523-4AC9-467024ACF4B5}"/>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13</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80354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0" y="859760"/>
            <a:ext cx="12192000" cy="5998239"/>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lgn="just">
              <a:spcAft>
                <a:spcPts val="300"/>
              </a:spcAft>
              <a:buFont typeface="+mj-lt"/>
              <a:buAutoNum type="alphaLcParenR" startAt="8"/>
            </a:pPr>
            <a:endParaRPr lang="it-IT" sz="14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400"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4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400"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r>
              <a:rPr lang="it-IT" dirty="0">
                <a:effectLst/>
                <a:latin typeface="Calibri" panose="020F0502020204030204" pitchFamily="34" charset="0"/>
                <a:ea typeface="Calibri" panose="020F0502020204030204" pitchFamily="34" charset="0"/>
                <a:cs typeface="Calibri" panose="020F0502020204030204" pitchFamily="34" charset="0"/>
              </a:rPr>
              <a:t>gli insegnanti tecnico-pratici e gli assistenti di cattedra, transitati dagli enti locali allo Stato, ai sensi dell’art. 8, comma 3, della L. 124/1999, non collocati nelle classi di concorso previste dalla tabella B allegata al </a:t>
            </a:r>
            <a:r>
              <a:rPr lang="it-IT" dirty="0" err="1">
                <a:effectLst/>
                <a:latin typeface="Calibri" panose="020F0502020204030204" pitchFamily="34" charset="0"/>
                <a:ea typeface="Calibri" panose="020F0502020204030204" pitchFamily="34" charset="0"/>
                <a:cs typeface="Calibri" panose="020F0502020204030204" pitchFamily="34" charset="0"/>
              </a:rPr>
              <a:t>D.P.R</a:t>
            </a:r>
            <a:r>
              <a:rPr lang="it-IT" dirty="0">
                <a:effectLst/>
                <a:latin typeface="Calibri" panose="020F0502020204030204" pitchFamily="34" charset="0"/>
                <a:ea typeface="Calibri" panose="020F0502020204030204" pitchFamily="34" charset="0"/>
                <a:cs typeface="Calibri" panose="020F0502020204030204" pitchFamily="34" charset="0"/>
              </a:rPr>
              <a:t> 19/2016 e successive modifiche ed integrazioni, ai quali si applica l’art. 14, comma 14 del D.L. 95/2012 convertito con modificazioni dalla L. 135 del 7 agosto 2012 e successive modifiche e integrazioni, i quali possono essere utilizzati ai sensi del comma 17 della medesima legge su posti disponibili ricorrendo le condizioni ivi previste con riguardo alle abilitazioni, ai titoli di studio e alla specializzazione sul sostegno,  nonché gli insegnanti tecnico-pratici che abbiano superato i corsi di riconversione sul sostegno attivati con l’atto aggiuntivo alla Convenzione del 29.10.2013 stipulato tra la Direzione Generale per il personale scolastico e la Conferenza Universitaria di Scienze della formazione in data 7.11.2014;</a:t>
            </a:r>
          </a:p>
          <a:p>
            <a:pPr marL="342900" indent="-342900" algn="just">
              <a:spcAft>
                <a:spcPts val="300"/>
              </a:spcAft>
              <a:buFont typeface="+mj-lt"/>
              <a:buAutoNum type="alphaLcParenR" startAt="8"/>
            </a:pPr>
            <a:r>
              <a:rPr lang="it-IT" dirty="0">
                <a:effectLst/>
                <a:latin typeface="Calibri" panose="020F0502020204030204" pitchFamily="34" charset="0"/>
                <a:ea typeface="Calibri" panose="020F0502020204030204" pitchFamily="34" charset="0"/>
                <a:cs typeface="Calibri" panose="020F0502020204030204" pitchFamily="34" charset="0"/>
              </a:rPr>
              <a:t>i docenti di religione cattolica immessi in ruolo ai sensi della legge 18 luglio 2003, n. 186 e dell’art. </a:t>
            </a:r>
            <a:r>
              <a:rPr lang="it-IT" dirty="0" err="1">
                <a:effectLst/>
                <a:latin typeface="Calibri" panose="020F0502020204030204" pitchFamily="34" charset="0"/>
                <a:ea typeface="Calibri" panose="020F0502020204030204" pitchFamily="34" charset="0"/>
                <a:cs typeface="Calibri" panose="020F0502020204030204" pitchFamily="34" charset="0"/>
              </a:rPr>
              <a:t>1-bis</a:t>
            </a:r>
            <a:r>
              <a:rPr lang="it-IT" dirty="0">
                <a:effectLst/>
                <a:latin typeface="Calibri" panose="020F0502020204030204" pitchFamily="34" charset="0"/>
                <a:ea typeface="Calibri" panose="020F0502020204030204" pitchFamily="34" charset="0"/>
                <a:cs typeface="Calibri" panose="020F0502020204030204" pitchFamily="34" charset="0"/>
              </a:rPr>
              <a:t> del decreto-legge 29 ottobre 2019, n. 126, convertito dalla legge 20 dicembre 2019, n. 159;</a:t>
            </a:r>
          </a:p>
          <a:p>
            <a:pPr marL="342900" indent="-342900" algn="just">
              <a:spcAft>
                <a:spcPts val="300"/>
              </a:spcAft>
              <a:buAutoNum type="alphaLcParenR" startAt="12"/>
            </a:pPr>
            <a:r>
              <a:rPr lang="it-IT" dirty="0">
                <a:effectLst/>
                <a:latin typeface="Calibri" panose="020F0502020204030204" pitchFamily="34" charset="0"/>
                <a:ea typeface="Calibri" panose="020F0502020204030204" pitchFamily="34" charset="0"/>
                <a:cs typeface="Calibri" panose="020F0502020204030204" pitchFamily="34" charset="0"/>
              </a:rPr>
              <a:t>i docenti, anche non in esubero, in possesso dei requisiti di cui ai commi 1 e 2 dell’art. 3 del D.M. n. 8 del 31 gennaio 2011 che chiedono di essere utilizzati, in particolare nella scuola primaria anche organizzata in rete, per la diffusione della cultura e della pratica musicale.</a:t>
            </a:r>
          </a:p>
          <a:p>
            <a:pPr algn="just">
              <a:spcAft>
                <a:spcPts val="300"/>
              </a:spcAft>
            </a:pPr>
            <a:endParaRPr lang="it-IT" dirty="0">
              <a:effectLst/>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r>
              <a:rPr lang="it-IT" dirty="0"/>
              <a:t>La contrattazione integrativa a livello regionale può eventualmente definire ulteriori criteri e modalità di utilizzazione oltre quelli previsti dall'art.5 dell'ipotesi del CCNI del 10 luglio 2025</a:t>
            </a:r>
          </a:p>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a:t>
            </a:r>
            <a:endParaRPr lang="it-IT" sz="3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6700E26B-86BB-CC9A-06D1-679CE9F90BE1}"/>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E53F15B4-FAFD-6E6B-BD41-B220BFD1E40B}"/>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14</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95890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0323B213-0518-74DD-C89F-21AEA685AC7C}"/>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C0B9365B-65D4-FE7C-3887-EF2E95214EF4}"/>
              </a:ext>
            </a:extLst>
          </p:cNvPr>
          <p:cNvSpPr/>
          <p:nvPr/>
        </p:nvSpPr>
        <p:spPr>
          <a:xfrm>
            <a:off x="0" y="859761"/>
            <a:ext cx="12192000" cy="5998239"/>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olo 1">
            <a:extLst>
              <a:ext uri="{FF2B5EF4-FFF2-40B4-BE49-F238E27FC236}">
                <a16:creationId xmlns:a16="http://schemas.microsoft.com/office/drawing/2014/main" id="{942FF2D9-10D2-0159-A3F5-975C22199AC4}"/>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PUNTEGGI PER UTILIZZAZIONI</a:t>
            </a:r>
            <a:endParaRPr lang="it-IT" sz="3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272D505E-6989-991B-A7ED-9E682E506349}"/>
              </a:ext>
            </a:extLst>
          </p:cNvPr>
          <p:cNvPicPr>
            <a:picLocks noChangeAspect="1"/>
          </p:cNvPicPr>
          <p:nvPr/>
        </p:nvPicPr>
        <p:blipFill>
          <a:blip r:embed="rId2"/>
          <a:stretch>
            <a:fillRect/>
          </a:stretch>
        </p:blipFill>
        <p:spPr>
          <a:xfrm>
            <a:off x="11180500" y="297239"/>
            <a:ext cx="855990" cy="562522"/>
          </a:xfrm>
          <a:prstGeom prst="rect">
            <a:avLst/>
          </a:prstGeom>
        </p:spPr>
      </p:pic>
      <p:graphicFrame>
        <p:nvGraphicFramePr>
          <p:cNvPr id="7" name="Tabella 6">
            <a:extLst>
              <a:ext uri="{FF2B5EF4-FFF2-40B4-BE49-F238E27FC236}">
                <a16:creationId xmlns:a16="http://schemas.microsoft.com/office/drawing/2014/main" id="{59F41AD9-9646-2D34-4AEB-47FA603096E6}"/>
              </a:ext>
            </a:extLst>
          </p:cNvPr>
          <p:cNvGraphicFramePr>
            <a:graphicFrameLocks noGrp="1"/>
          </p:cNvGraphicFramePr>
          <p:nvPr>
            <p:extLst>
              <p:ext uri="{D42A27DB-BD31-4B8C-83A1-F6EECF244321}">
                <p14:modId xmlns:p14="http://schemas.microsoft.com/office/powerpoint/2010/main" val="804973810"/>
              </p:ext>
            </p:extLst>
          </p:nvPr>
        </p:nvGraphicFramePr>
        <p:xfrm>
          <a:off x="382086" y="1478900"/>
          <a:ext cx="11226409" cy="5029200"/>
        </p:xfrm>
        <a:graphic>
          <a:graphicData uri="http://schemas.openxmlformats.org/drawingml/2006/table">
            <a:tbl>
              <a:tblPr>
                <a:tableStyleId>{BDBED569-4797-4DF1-A0F4-6AAB3CD982D8}</a:tableStyleId>
              </a:tblPr>
              <a:tblGrid>
                <a:gridCol w="10067844">
                  <a:extLst>
                    <a:ext uri="{9D8B030D-6E8A-4147-A177-3AD203B41FA5}">
                      <a16:colId xmlns:a16="http://schemas.microsoft.com/office/drawing/2014/main" val="3747201084"/>
                    </a:ext>
                  </a:extLst>
                </a:gridCol>
                <a:gridCol w="1158565">
                  <a:extLst>
                    <a:ext uri="{9D8B030D-6E8A-4147-A177-3AD203B41FA5}">
                      <a16:colId xmlns:a16="http://schemas.microsoft.com/office/drawing/2014/main" val="4233031874"/>
                    </a:ext>
                  </a:extLst>
                </a:gridCol>
              </a:tblGrid>
              <a:tr h="151130">
                <a:tc>
                  <a:txBody>
                    <a:bodyPr/>
                    <a:lstStyle/>
                    <a:p>
                      <a:pPr algn="just">
                        <a:buNone/>
                      </a:pPr>
                      <a:r>
                        <a:rPr lang="it-IT" sz="1500" dirty="0">
                          <a:effectLst/>
                          <a:latin typeface="Calibri" panose="020F0502020204030204" pitchFamily="34" charset="0"/>
                          <a:cs typeface="Calibri" panose="020F0502020204030204" pitchFamily="34" charset="0"/>
                        </a:rPr>
                        <a:t>Tipo di servizio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Punteggio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2695100800"/>
                  </a:ext>
                </a:extLst>
              </a:tr>
              <a:tr h="163942">
                <a:tc>
                  <a:txBody>
                    <a:bodyPr/>
                    <a:lstStyle/>
                    <a:p>
                      <a:pPr algn="just">
                        <a:buNone/>
                      </a:pPr>
                      <a:r>
                        <a:rPr lang="it-IT" sz="1500" dirty="0">
                          <a:effectLst/>
                          <a:latin typeface="Calibri" panose="020F0502020204030204" pitchFamily="34" charset="0"/>
                          <a:cs typeface="Calibri" panose="020F0502020204030204" pitchFamily="34" charset="0"/>
                        </a:rPr>
                        <a:t>A) per ogni anno di servizio comunque prestato, successivamente alla decorrenza giuridica della nomina, nel ruolo di appartenenza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6</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2751931277"/>
                  </a:ext>
                </a:extLst>
              </a:tr>
              <a:tr h="454660">
                <a:tc>
                  <a:txBody>
                    <a:bodyPr/>
                    <a:lstStyle/>
                    <a:p>
                      <a:pPr algn="just">
                        <a:buNone/>
                      </a:pPr>
                      <a:r>
                        <a:rPr lang="it-IT" sz="1500" dirty="0" err="1">
                          <a:effectLst/>
                          <a:latin typeface="Calibri" panose="020F0502020204030204" pitchFamily="34" charset="0"/>
                          <a:cs typeface="Calibri" panose="020F0502020204030204" pitchFamily="34" charset="0"/>
                        </a:rPr>
                        <a:t>A1</a:t>
                      </a:r>
                      <a:r>
                        <a:rPr lang="it-IT" sz="1500" dirty="0">
                          <a:effectLst/>
                          <a:latin typeface="Calibri" panose="020F0502020204030204" pitchFamily="34" charset="0"/>
                          <a:cs typeface="Calibri" panose="020F0502020204030204" pitchFamily="34" charset="0"/>
                        </a:rPr>
                        <a:t>) per ogni anno di servizio effettivamente prestato   dopo la nomina nel ruolo di appartenenza   in scuole o istituti situati nelle piccole isole in aggiunta al punteggio di cui al punto A)</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6</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3799439447"/>
                  </a:ext>
                </a:extLst>
              </a:tr>
              <a:tr h="757555">
                <a:tc>
                  <a:txBody>
                    <a:bodyPr/>
                    <a:lstStyle/>
                    <a:p>
                      <a:pPr algn="just">
                        <a:buNone/>
                      </a:pPr>
                      <a:r>
                        <a:rPr lang="it-IT" sz="1500" dirty="0">
                          <a:effectLst/>
                          <a:latin typeface="Calibri" panose="020F0502020204030204" pitchFamily="34" charset="0"/>
                          <a:cs typeface="Calibri" panose="020F0502020204030204" pitchFamily="34" charset="0"/>
                        </a:rPr>
                        <a:t>B) per ogni anno di servizio </a:t>
                      </a:r>
                      <a:r>
                        <a:rPr lang="it-IT" sz="1500" dirty="0" err="1">
                          <a:effectLst/>
                          <a:latin typeface="Calibri" panose="020F0502020204030204" pitchFamily="34" charset="0"/>
                          <a:cs typeface="Calibri" panose="020F0502020204030204" pitchFamily="34" charset="0"/>
                        </a:rPr>
                        <a:t>pre</a:t>
                      </a:r>
                      <a:r>
                        <a:rPr lang="it-IT" sz="1500" dirty="0">
                          <a:effectLst/>
                          <a:latin typeface="Calibri" panose="020F0502020204030204" pitchFamily="34" charset="0"/>
                          <a:cs typeface="Calibri" panose="020F0502020204030204" pitchFamily="34" charset="0"/>
                        </a:rPr>
                        <a:t>-ruolo, anche nella scuola dell’infanzia, prestato nel medesimo ruolo di titolarità  :</a:t>
                      </a:r>
                    </a:p>
                    <a:p>
                      <a:pPr algn="just">
                        <a:buNone/>
                      </a:pPr>
                      <a:r>
                        <a:rPr lang="it-IT" sz="1500" dirty="0">
                          <a:effectLst/>
                          <a:latin typeface="Calibri" panose="020F0502020204030204" pitchFamily="34" charset="0"/>
                          <a:cs typeface="Calibri" panose="020F0502020204030204" pitchFamily="34" charset="0"/>
                        </a:rPr>
                        <a:t>Per la mobilità volontaria</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Per la mobilità d’ufficio: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err="1">
                          <a:effectLst/>
                          <a:latin typeface="Calibri" panose="020F0502020204030204" pitchFamily="34" charset="0"/>
                          <a:cs typeface="Calibri" panose="020F0502020204030204" pitchFamily="34" charset="0"/>
                        </a:rPr>
                        <a:t>a.s.</a:t>
                      </a:r>
                      <a:r>
                        <a:rPr lang="it-IT" sz="1500" dirty="0">
                          <a:effectLst/>
                          <a:latin typeface="Calibri" panose="020F0502020204030204" pitchFamily="34" charset="0"/>
                          <a:cs typeface="Calibri" panose="020F0502020204030204" pitchFamily="34" charset="0"/>
                        </a:rPr>
                        <a:t> 2025/2026  </a:t>
                      </a:r>
                    </a:p>
                    <a:p>
                      <a:pPr algn="just">
                        <a:buNone/>
                      </a:pPr>
                      <a:r>
                        <a:rPr lang="it-IT" sz="1500" dirty="0" err="1">
                          <a:effectLst/>
                          <a:latin typeface="Calibri" panose="020F0502020204030204" pitchFamily="34" charset="0"/>
                          <a:cs typeface="Calibri" panose="020F0502020204030204" pitchFamily="34" charset="0"/>
                        </a:rPr>
                        <a:t>a.s.</a:t>
                      </a:r>
                      <a:r>
                        <a:rPr lang="it-IT" sz="1500" dirty="0">
                          <a:effectLst/>
                          <a:latin typeface="Calibri" panose="020F0502020204030204" pitchFamily="34" charset="0"/>
                          <a:cs typeface="Calibri" panose="020F0502020204030204" pitchFamily="34" charset="0"/>
                        </a:rPr>
                        <a:t> 2026/2027  </a:t>
                      </a:r>
                    </a:p>
                    <a:p>
                      <a:pPr algn="just">
                        <a:buNone/>
                      </a:pPr>
                      <a:r>
                        <a:rPr lang="it-IT" sz="1500" dirty="0" err="1">
                          <a:effectLst/>
                          <a:latin typeface="Calibri" panose="020F0502020204030204" pitchFamily="34" charset="0"/>
                          <a:cs typeface="Calibri" panose="020F0502020204030204" pitchFamily="34" charset="0"/>
                        </a:rPr>
                        <a:t>a.s.</a:t>
                      </a:r>
                      <a:r>
                        <a:rPr lang="it-IT" sz="1500" dirty="0">
                          <a:effectLst/>
                          <a:latin typeface="Calibri" panose="020F0502020204030204" pitchFamily="34" charset="0"/>
                          <a:cs typeface="Calibri" panose="020F0502020204030204" pitchFamily="34" charset="0"/>
                        </a:rPr>
                        <a:t> 2027/2028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per ogni anno di servizio sia di ruolo che di </a:t>
                      </a:r>
                      <a:r>
                        <a:rPr lang="it-IT" sz="1500" dirty="0" err="1">
                          <a:effectLst/>
                          <a:latin typeface="Calibri" panose="020F0502020204030204" pitchFamily="34" charset="0"/>
                          <a:cs typeface="Calibri" panose="020F0502020204030204" pitchFamily="34" charset="0"/>
                        </a:rPr>
                        <a:t>pre</a:t>
                      </a:r>
                      <a:r>
                        <a:rPr lang="it-IT" sz="1500" dirty="0">
                          <a:effectLst/>
                          <a:latin typeface="Calibri" panose="020F0502020204030204" pitchFamily="34" charset="0"/>
                          <a:cs typeface="Calibri" panose="020F0502020204030204" pitchFamily="34" charset="0"/>
                        </a:rPr>
                        <a:t>-ruolo, anche nella scuola dell’infanzia, prestato in ruolo diverso da quello di attuale titolarità, riconosciuto o riconoscibile ai fini della carriera  :</a:t>
                      </a:r>
                    </a:p>
                    <a:p>
                      <a:pPr algn="just">
                        <a:buNone/>
                      </a:pPr>
                      <a:endParaRPr lang="it-IT" sz="1500" dirty="0">
                        <a:effectLst/>
                        <a:latin typeface="Calibri" panose="020F0502020204030204" pitchFamily="34" charset="0"/>
                        <a:cs typeface="Calibri" panose="020F0502020204030204" pitchFamily="34" charset="0"/>
                      </a:endParaRPr>
                    </a:p>
                    <a:p>
                      <a:pPr algn="just">
                        <a:buNone/>
                      </a:pPr>
                      <a:r>
                        <a:rPr lang="it-IT" sz="1500" dirty="0">
                          <a:effectLst/>
                          <a:latin typeface="Calibri" panose="020F0502020204030204" pitchFamily="34" charset="0"/>
                          <a:cs typeface="Calibri" panose="020F0502020204030204" pitchFamily="34" charset="0"/>
                        </a:rPr>
                        <a:t>Per la mobilità volontaria</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Per la mobilità d’ufficio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6</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Punti 4</a:t>
                      </a:r>
                    </a:p>
                    <a:p>
                      <a:pPr>
                        <a:buNone/>
                      </a:pPr>
                      <a:r>
                        <a:rPr lang="it-IT" sz="1500" dirty="0">
                          <a:effectLst/>
                          <a:latin typeface="Calibri" panose="020F0502020204030204" pitchFamily="34" charset="0"/>
                          <a:cs typeface="Calibri" panose="020F0502020204030204" pitchFamily="34" charset="0"/>
                        </a:rPr>
                        <a:t>Punti 5</a:t>
                      </a:r>
                    </a:p>
                    <a:p>
                      <a:pPr>
                        <a:buNone/>
                      </a:pPr>
                      <a:r>
                        <a:rPr lang="it-IT" sz="1500" dirty="0">
                          <a:effectLst/>
                          <a:latin typeface="Calibri" panose="020F0502020204030204" pitchFamily="34" charset="0"/>
                          <a:cs typeface="Calibri" panose="020F0502020204030204" pitchFamily="34" charset="0"/>
                        </a:rPr>
                        <a:t>Punti 6</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6</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3</a:t>
                      </a:r>
                    </a:p>
                    <a:p>
                      <a:pPr>
                        <a:buNone/>
                      </a:pPr>
                      <a:r>
                        <a:rPr lang="it-IT" sz="1500" dirty="0">
                          <a:effectLst/>
                          <a:latin typeface="Calibri" panose="020F0502020204030204" pitchFamily="34" charset="0"/>
                          <a:cs typeface="Calibri" panose="020F0502020204030204" pitchFamily="34" charset="0"/>
                        </a:rPr>
                        <a:t>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3376254010"/>
                  </a:ext>
                </a:extLst>
              </a:tr>
            </a:tbl>
          </a:graphicData>
        </a:graphic>
      </p:graphicFrame>
      <p:sp>
        <p:nvSpPr>
          <p:cNvPr id="8" name="Rectangle 1">
            <a:extLst>
              <a:ext uri="{FF2B5EF4-FFF2-40B4-BE49-F238E27FC236}">
                <a16:creationId xmlns:a16="http://schemas.microsoft.com/office/drawing/2014/main" id="{56BABC26-1AD3-120C-A444-B0CBFAF7E4F7}"/>
              </a:ext>
            </a:extLst>
          </p:cNvPr>
          <p:cNvSpPr>
            <a:spLocks noChangeArrowheads="1"/>
          </p:cNvSpPr>
          <p:nvPr/>
        </p:nvSpPr>
        <p:spPr bwMode="auto">
          <a:xfrm>
            <a:off x="0" y="1069540"/>
            <a:ext cx="274799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it-IT" altLang="it-IT" sz="15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 – ANZIANITÀ DI SERVIZIO</a:t>
            </a:r>
            <a:endParaRPr kumimoji="0" lang="it-IT" altLang="it-IT" sz="15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5" name="Segnaposto numero diapositiva 5">
            <a:extLst>
              <a:ext uri="{FF2B5EF4-FFF2-40B4-BE49-F238E27FC236}">
                <a16:creationId xmlns:a16="http://schemas.microsoft.com/office/drawing/2014/main" id="{553BED39-1F00-1B2A-11BC-F0E9E9AD22E4}"/>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15</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06989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3557D9BD-55AD-0F2A-1B8D-D5111B683744}"/>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C24E8C4C-670F-9D86-9790-4834E1D9AB37}"/>
              </a:ext>
            </a:extLst>
          </p:cNvPr>
          <p:cNvSpPr/>
          <p:nvPr/>
        </p:nvSpPr>
        <p:spPr>
          <a:xfrm>
            <a:off x="0" y="965333"/>
            <a:ext cx="12192000" cy="570100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olo 1">
            <a:extLst>
              <a:ext uri="{FF2B5EF4-FFF2-40B4-BE49-F238E27FC236}">
                <a16:creationId xmlns:a16="http://schemas.microsoft.com/office/drawing/2014/main" id="{27B0656A-F637-D7A6-6160-C492C77A7EBA}"/>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PUNTEGGI PER UTILIZZAZIONI</a:t>
            </a:r>
            <a:endParaRPr lang="it-IT" sz="3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74960ACC-218B-6200-A22D-C2B841808BBF}"/>
              </a:ext>
            </a:extLst>
          </p:cNvPr>
          <p:cNvPicPr>
            <a:picLocks noChangeAspect="1"/>
          </p:cNvPicPr>
          <p:nvPr/>
        </p:nvPicPr>
        <p:blipFill>
          <a:blip r:embed="rId2"/>
          <a:stretch>
            <a:fillRect/>
          </a:stretch>
        </p:blipFill>
        <p:spPr>
          <a:xfrm>
            <a:off x="11180500" y="297239"/>
            <a:ext cx="855990" cy="562522"/>
          </a:xfrm>
          <a:prstGeom prst="rect">
            <a:avLst/>
          </a:prstGeom>
        </p:spPr>
      </p:pic>
      <p:sp>
        <p:nvSpPr>
          <p:cNvPr id="8" name="Rectangle 1">
            <a:extLst>
              <a:ext uri="{FF2B5EF4-FFF2-40B4-BE49-F238E27FC236}">
                <a16:creationId xmlns:a16="http://schemas.microsoft.com/office/drawing/2014/main" id="{6109699D-221D-9566-5E1D-E80D7146AC7F}"/>
              </a:ext>
            </a:extLst>
          </p:cNvPr>
          <p:cNvSpPr>
            <a:spLocks noChangeArrowheads="1"/>
          </p:cNvSpPr>
          <p:nvPr/>
        </p:nvSpPr>
        <p:spPr bwMode="auto">
          <a:xfrm>
            <a:off x="-82266" y="970635"/>
            <a:ext cx="274799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it-IT" altLang="it-IT" sz="15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a:t>
            </a:r>
            <a:r>
              <a:rPr kumimoji="0" lang="it-IT" altLang="it-IT" sz="1500" b="1" i="0" u="none" strike="noStrike" cap="none" normalizeH="0" baseline="0" dirty="0" bmk="">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ANZIANITÀ DI SERVIZIO</a:t>
            </a:r>
            <a:endParaRPr kumimoji="0" lang="it-IT" altLang="it-IT" sz="15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9" name="Tabella 8">
            <a:extLst>
              <a:ext uri="{FF2B5EF4-FFF2-40B4-BE49-F238E27FC236}">
                <a16:creationId xmlns:a16="http://schemas.microsoft.com/office/drawing/2014/main" id="{66436935-91E6-0CA2-24B6-F141817B7B4D}"/>
              </a:ext>
            </a:extLst>
          </p:cNvPr>
          <p:cNvGraphicFramePr>
            <a:graphicFrameLocks noGrp="1"/>
          </p:cNvGraphicFramePr>
          <p:nvPr>
            <p:extLst>
              <p:ext uri="{D42A27DB-BD31-4B8C-83A1-F6EECF244321}">
                <p14:modId xmlns:p14="http://schemas.microsoft.com/office/powerpoint/2010/main" val="1689549135"/>
              </p:ext>
            </p:extLst>
          </p:nvPr>
        </p:nvGraphicFramePr>
        <p:xfrm>
          <a:off x="462265" y="1257300"/>
          <a:ext cx="11267470" cy="4114800"/>
        </p:xfrm>
        <a:graphic>
          <a:graphicData uri="http://schemas.openxmlformats.org/drawingml/2006/table">
            <a:tbl>
              <a:tblPr>
                <a:tableStyleId>{BDBED569-4797-4DF1-A0F4-6AAB3CD982D8}</a:tableStyleId>
              </a:tblPr>
              <a:tblGrid>
                <a:gridCol w="10104667">
                  <a:extLst>
                    <a:ext uri="{9D8B030D-6E8A-4147-A177-3AD203B41FA5}">
                      <a16:colId xmlns:a16="http://schemas.microsoft.com/office/drawing/2014/main" val="2591131976"/>
                    </a:ext>
                  </a:extLst>
                </a:gridCol>
                <a:gridCol w="1162803">
                  <a:extLst>
                    <a:ext uri="{9D8B030D-6E8A-4147-A177-3AD203B41FA5}">
                      <a16:colId xmlns:a16="http://schemas.microsoft.com/office/drawing/2014/main" val="2900653348"/>
                    </a:ext>
                  </a:extLst>
                </a:gridCol>
              </a:tblGrid>
              <a:tr h="4003069">
                <a:tc>
                  <a:txBody>
                    <a:bodyPr/>
                    <a:lstStyle/>
                    <a:p>
                      <a:pPr algn="just">
                        <a:buNone/>
                      </a:pPr>
                      <a:r>
                        <a:rPr lang="it-IT" sz="1500" dirty="0" err="1">
                          <a:effectLst/>
                          <a:latin typeface="Calibri" panose="020F0502020204030204" pitchFamily="34" charset="0"/>
                          <a:cs typeface="Calibri" panose="020F0502020204030204" pitchFamily="34" charset="0"/>
                        </a:rPr>
                        <a:t>B1</a:t>
                      </a:r>
                      <a:r>
                        <a:rPr lang="it-IT" sz="1500" dirty="0">
                          <a:effectLst/>
                          <a:latin typeface="Calibri" panose="020F0502020204030204" pitchFamily="34" charset="0"/>
                          <a:cs typeface="Calibri" panose="020F0502020204030204" pitchFamily="34" charset="0"/>
                        </a:rPr>
                        <a:t>) per ogni anno di servizio </a:t>
                      </a:r>
                      <a:r>
                        <a:rPr lang="it-IT" sz="1500" dirty="0" err="1">
                          <a:effectLst/>
                          <a:latin typeface="Calibri" panose="020F0502020204030204" pitchFamily="34" charset="0"/>
                          <a:cs typeface="Calibri" panose="020F0502020204030204" pitchFamily="34" charset="0"/>
                        </a:rPr>
                        <a:t>pre</a:t>
                      </a:r>
                      <a:r>
                        <a:rPr lang="it-IT" sz="1500" dirty="0">
                          <a:effectLst/>
                          <a:latin typeface="Calibri" panose="020F0502020204030204" pitchFamily="34" charset="0"/>
                          <a:cs typeface="Calibri" panose="020F0502020204030204" pitchFamily="34" charset="0"/>
                        </a:rPr>
                        <a:t>-ruolo, anche nella scuola dell’infanzia, prestato nel medesimo ruolo di titolarità, riconosciuto o riconoscibile ai fini della carriera, effettivamente prestato   in scuole o istituti situati nelle piccole isole     in aggiunta al punteggio di cui al punto B) </a:t>
                      </a:r>
                    </a:p>
                    <a:p>
                      <a:pPr algn="just">
                        <a:buNone/>
                      </a:pPr>
                      <a:r>
                        <a:rPr lang="it-IT" sz="1500" dirty="0">
                          <a:effectLst/>
                          <a:latin typeface="Calibri" panose="020F0502020204030204" pitchFamily="34" charset="0"/>
                          <a:cs typeface="Calibri" panose="020F0502020204030204" pitchFamily="34" charset="0"/>
                        </a:rPr>
                        <a:t>Per la mobilità volontaria</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Per la mobilità d’ufficio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err="1">
                          <a:effectLst/>
                          <a:latin typeface="Calibri" panose="020F0502020204030204" pitchFamily="34" charset="0"/>
                          <a:cs typeface="Calibri" panose="020F0502020204030204" pitchFamily="34" charset="0"/>
                        </a:rPr>
                        <a:t>a.s.</a:t>
                      </a:r>
                      <a:r>
                        <a:rPr lang="it-IT" sz="1500" dirty="0">
                          <a:effectLst/>
                          <a:latin typeface="Calibri" panose="020F0502020204030204" pitchFamily="34" charset="0"/>
                          <a:cs typeface="Calibri" panose="020F0502020204030204" pitchFamily="34" charset="0"/>
                        </a:rPr>
                        <a:t> 2025/2026  </a:t>
                      </a:r>
                    </a:p>
                    <a:p>
                      <a:pPr algn="just">
                        <a:buNone/>
                      </a:pPr>
                      <a:r>
                        <a:rPr lang="it-IT" sz="1500" dirty="0" err="1">
                          <a:effectLst/>
                          <a:latin typeface="Calibri" panose="020F0502020204030204" pitchFamily="34" charset="0"/>
                          <a:cs typeface="Calibri" panose="020F0502020204030204" pitchFamily="34" charset="0"/>
                        </a:rPr>
                        <a:t>a.s.</a:t>
                      </a:r>
                      <a:r>
                        <a:rPr lang="it-IT" sz="1500" dirty="0">
                          <a:effectLst/>
                          <a:latin typeface="Calibri" panose="020F0502020204030204" pitchFamily="34" charset="0"/>
                          <a:cs typeface="Calibri" panose="020F0502020204030204" pitchFamily="34" charset="0"/>
                        </a:rPr>
                        <a:t> 2026/2027  </a:t>
                      </a:r>
                    </a:p>
                    <a:p>
                      <a:pPr algn="just">
                        <a:buNone/>
                      </a:pPr>
                      <a:r>
                        <a:rPr lang="it-IT" sz="1500" dirty="0" err="1">
                          <a:effectLst/>
                          <a:latin typeface="Calibri" panose="020F0502020204030204" pitchFamily="34" charset="0"/>
                          <a:cs typeface="Calibri" panose="020F0502020204030204" pitchFamily="34" charset="0"/>
                        </a:rPr>
                        <a:t>a.s.</a:t>
                      </a:r>
                      <a:r>
                        <a:rPr lang="it-IT" sz="1500" dirty="0">
                          <a:effectLst/>
                          <a:latin typeface="Calibri" panose="020F0502020204030204" pitchFamily="34" charset="0"/>
                          <a:cs typeface="Calibri" panose="020F0502020204030204" pitchFamily="34" charset="0"/>
                        </a:rPr>
                        <a:t> 2027/2028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per ogni anno di servizio sia di ruolo che di </a:t>
                      </a:r>
                      <a:r>
                        <a:rPr lang="it-IT" sz="1500" dirty="0" err="1">
                          <a:effectLst/>
                          <a:latin typeface="Calibri" panose="020F0502020204030204" pitchFamily="34" charset="0"/>
                          <a:cs typeface="Calibri" panose="020F0502020204030204" pitchFamily="34" charset="0"/>
                        </a:rPr>
                        <a:t>pre</a:t>
                      </a:r>
                      <a:r>
                        <a:rPr lang="it-IT" sz="1500" dirty="0">
                          <a:effectLst/>
                          <a:latin typeface="Calibri" panose="020F0502020204030204" pitchFamily="34" charset="0"/>
                          <a:cs typeface="Calibri" panose="020F0502020204030204" pitchFamily="34" charset="0"/>
                        </a:rPr>
                        <a:t>-ruolo, anche nella scuola dell’infanzia, prestato in ruolo diverso da quello di attuale titolarità, riconosciuto o riconoscibile ai fini della carriera, effettivamente prestato   in scuole o istituti situati nelle piccole isole     in aggiunta al punteggio di cui al punto B) </a:t>
                      </a:r>
                    </a:p>
                    <a:p>
                      <a:pPr algn="just">
                        <a:buNone/>
                      </a:pPr>
                      <a:r>
                        <a:rPr lang="it-IT" sz="1500" dirty="0">
                          <a:effectLst/>
                          <a:latin typeface="Calibri" panose="020F0502020204030204" pitchFamily="34" charset="0"/>
                          <a:cs typeface="Calibri" panose="020F0502020204030204" pitchFamily="34" charset="0"/>
                        </a:rPr>
                        <a:t>Per la mobilità volontaria</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Per la mobilità d’ufficio  </a:t>
                      </a:r>
                    </a:p>
                    <a:p>
                      <a:pPr algn="just">
                        <a:buNone/>
                      </a:pPr>
                      <a:r>
                        <a:rPr lang="it-IT" sz="1500" dirty="0">
                          <a:effectLst/>
                          <a:latin typeface="Calibri" panose="020F0502020204030204" pitchFamily="34" charset="0"/>
                          <a:cs typeface="Calibri" panose="020F0502020204030204" pitchFamily="34" charset="0"/>
                        </a:rPr>
                        <a:t>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6</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4</a:t>
                      </a:r>
                    </a:p>
                    <a:p>
                      <a:pPr>
                        <a:buNone/>
                      </a:pPr>
                      <a:r>
                        <a:rPr lang="it-IT" sz="1500" dirty="0">
                          <a:effectLst/>
                          <a:latin typeface="Calibri" panose="020F0502020204030204" pitchFamily="34" charset="0"/>
                          <a:cs typeface="Calibri" panose="020F0502020204030204" pitchFamily="34" charset="0"/>
                        </a:rPr>
                        <a:t>Punti 5</a:t>
                      </a:r>
                    </a:p>
                    <a:p>
                      <a:pPr>
                        <a:buNone/>
                      </a:pPr>
                      <a:r>
                        <a:rPr lang="it-IT" sz="1500" dirty="0">
                          <a:effectLst/>
                          <a:latin typeface="Calibri" panose="020F0502020204030204" pitchFamily="34" charset="0"/>
                          <a:cs typeface="Calibri" panose="020F0502020204030204" pitchFamily="34" charset="0"/>
                        </a:rPr>
                        <a:t>Punti 6</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6</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3</a:t>
                      </a:r>
                    </a:p>
                    <a:p>
                      <a:pPr>
                        <a:buNone/>
                      </a:pPr>
                      <a:r>
                        <a:rPr lang="it-IT" sz="1500" dirty="0">
                          <a:effectLst/>
                          <a:latin typeface="Calibri" panose="020F0502020204030204" pitchFamily="34" charset="0"/>
                          <a:cs typeface="Calibri" panose="020F0502020204030204" pitchFamily="34" charset="0"/>
                        </a:rPr>
                        <a:t>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2222878082"/>
                  </a:ext>
                </a:extLst>
              </a:tr>
            </a:tbl>
          </a:graphicData>
        </a:graphic>
      </p:graphicFrame>
      <p:graphicFrame>
        <p:nvGraphicFramePr>
          <p:cNvPr id="10" name="Tabella 9">
            <a:extLst>
              <a:ext uri="{FF2B5EF4-FFF2-40B4-BE49-F238E27FC236}">
                <a16:creationId xmlns:a16="http://schemas.microsoft.com/office/drawing/2014/main" id="{58FBC6AB-74C4-F305-532C-6B66B78D2EF0}"/>
              </a:ext>
            </a:extLst>
          </p:cNvPr>
          <p:cNvGraphicFramePr>
            <a:graphicFrameLocks noGrp="1"/>
          </p:cNvGraphicFramePr>
          <p:nvPr>
            <p:extLst>
              <p:ext uri="{D42A27DB-BD31-4B8C-83A1-F6EECF244321}">
                <p14:modId xmlns:p14="http://schemas.microsoft.com/office/powerpoint/2010/main" val="2147843805"/>
              </p:ext>
            </p:extLst>
          </p:nvPr>
        </p:nvGraphicFramePr>
        <p:xfrm>
          <a:off x="462265" y="5365100"/>
          <a:ext cx="11267470" cy="1143000"/>
        </p:xfrm>
        <a:graphic>
          <a:graphicData uri="http://schemas.openxmlformats.org/drawingml/2006/table">
            <a:tbl>
              <a:tblPr>
                <a:tableStyleId>{BDBED569-4797-4DF1-A0F4-6AAB3CD982D8}</a:tableStyleId>
              </a:tblPr>
              <a:tblGrid>
                <a:gridCol w="10104667">
                  <a:extLst>
                    <a:ext uri="{9D8B030D-6E8A-4147-A177-3AD203B41FA5}">
                      <a16:colId xmlns:a16="http://schemas.microsoft.com/office/drawing/2014/main" val="2737019051"/>
                    </a:ext>
                  </a:extLst>
                </a:gridCol>
                <a:gridCol w="1162803">
                  <a:extLst>
                    <a:ext uri="{9D8B030D-6E8A-4147-A177-3AD203B41FA5}">
                      <a16:colId xmlns:a16="http://schemas.microsoft.com/office/drawing/2014/main" val="717532744"/>
                    </a:ext>
                  </a:extLst>
                </a:gridCol>
              </a:tblGrid>
              <a:tr h="793115">
                <a:tc>
                  <a:txBody>
                    <a:bodyPr/>
                    <a:lstStyle/>
                    <a:p>
                      <a:pPr algn="just">
                        <a:buNone/>
                      </a:pPr>
                      <a:r>
                        <a:rPr lang="it-IT" sz="1500" dirty="0" err="1">
                          <a:effectLst/>
                          <a:latin typeface="Calibri" panose="020F0502020204030204" pitchFamily="34" charset="0"/>
                          <a:cs typeface="Calibri" panose="020F0502020204030204" pitchFamily="34" charset="0"/>
                        </a:rPr>
                        <a:t>B2</a:t>
                      </a:r>
                      <a:r>
                        <a:rPr lang="it-IT" sz="1500" dirty="0">
                          <a:effectLst/>
                          <a:latin typeface="Calibri" panose="020F0502020204030204" pitchFamily="34" charset="0"/>
                          <a:cs typeface="Calibri" panose="020F0502020204030204" pitchFamily="34" charset="0"/>
                        </a:rPr>
                        <a:t>) (valido solo per i docenti della scuola primaria) per ogni anno di servizio di ruolo effettivamente prestato come "specialista" per l'insegnamento della lingua straniera dall’anno scolastico 92/93 fino all’anno scolastico 97/98 (in aggiunta al punteggio di cui alle lettere B e </a:t>
                      </a:r>
                      <a:r>
                        <a:rPr lang="it-IT" sz="1500" dirty="0" err="1">
                          <a:effectLst/>
                          <a:latin typeface="Calibri" panose="020F0502020204030204" pitchFamily="34" charset="0"/>
                          <a:cs typeface="Calibri" panose="020F0502020204030204" pitchFamily="34" charset="0"/>
                        </a:rPr>
                        <a:t>B1</a:t>
                      </a:r>
                      <a:r>
                        <a:rPr lang="it-IT" sz="1500" dirty="0">
                          <a:effectLst/>
                          <a:latin typeface="Calibri" panose="020F0502020204030204" pitchFamily="34" charset="0"/>
                          <a:cs typeface="Calibri" panose="020F0502020204030204" pitchFamily="34" charset="0"/>
                        </a:rPr>
                        <a:t>)) rispettivamente:</a:t>
                      </a:r>
                    </a:p>
                    <a:p>
                      <a:pPr algn="just">
                        <a:buNone/>
                      </a:pPr>
                      <a:r>
                        <a:rPr lang="it-IT" sz="1500" dirty="0">
                          <a:effectLst/>
                          <a:latin typeface="Calibri" panose="020F0502020204030204" pitchFamily="34" charset="0"/>
                          <a:cs typeface="Calibri" panose="020F0502020204030204" pitchFamily="34" charset="0"/>
                        </a:rPr>
                        <a:t>- se il servizio è prestato nell'ambito del plesso di titolarità </a:t>
                      </a:r>
                    </a:p>
                    <a:p>
                      <a:pPr algn="just">
                        <a:buNone/>
                      </a:pPr>
                      <a:r>
                        <a:rPr lang="it-IT" sz="1500" dirty="0">
                          <a:effectLst/>
                          <a:latin typeface="Calibri" panose="020F0502020204030204" pitchFamily="34" charset="0"/>
                          <a:cs typeface="Calibri" panose="020F0502020204030204" pitchFamily="34" charset="0"/>
                        </a:rPr>
                        <a:t>- se il servizio è stato prestato al di fuori del plesso di titolarità</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0,5</a:t>
                      </a:r>
                    </a:p>
                    <a:p>
                      <a:pPr>
                        <a:buNone/>
                      </a:pPr>
                      <a:r>
                        <a:rPr lang="it-IT" sz="1500" dirty="0">
                          <a:effectLst/>
                          <a:latin typeface="Calibri" panose="020F0502020204030204" pitchFamily="34" charset="0"/>
                          <a:cs typeface="Calibri" panose="020F0502020204030204" pitchFamily="34" charset="0"/>
                        </a:rPr>
                        <a:t>Punti 1</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4063350498"/>
                  </a:ext>
                </a:extLst>
              </a:tr>
            </a:tbl>
          </a:graphicData>
        </a:graphic>
      </p:graphicFrame>
      <p:sp>
        <p:nvSpPr>
          <p:cNvPr id="5" name="Segnaposto numero diapositiva 5">
            <a:extLst>
              <a:ext uri="{FF2B5EF4-FFF2-40B4-BE49-F238E27FC236}">
                <a16:creationId xmlns:a16="http://schemas.microsoft.com/office/drawing/2014/main" id="{89DD2368-83A7-BF2C-51A1-6F449C78D050}"/>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16</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73410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533FA931-3C8D-398E-9D47-CA057821F431}"/>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535DD649-BDAD-3FD3-806F-EB5EA3985C6C}"/>
              </a:ext>
            </a:extLst>
          </p:cNvPr>
          <p:cNvSpPr/>
          <p:nvPr/>
        </p:nvSpPr>
        <p:spPr>
          <a:xfrm>
            <a:off x="0" y="859761"/>
            <a:ext cx="12192000" cy="5998239"/>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olo 1">
            <a:extLst>
              <a:ext uri="{FF2B5EF4-FFF2-40B4-BE49-F238E27FC236}">
                <a16:creationId xmlns:a16="http://schemas.microsoft.com/office/drawing/2014/main" id="{DAEDEC18-6361-0BF8-5192-AC41BB6734F2}"/>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PUNTEGGI PER UTILIZZAZIONI</a:t>
            </a:r>
            <a:endParaRPr lang="it-IT" sz="3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4151FA46-8DA8-D771-B2D9-FB5495014E2A}"/>
              </a:ext>
            </a:extLst>
          </p:cNvPr>
          <p:cNvPicPr>
            <a:picLocks noChangeAspect="1"/>
          </p:cNvPicPr>
          <p:nvPr/>
        </p:nvPicPr>
        <p:blipFill>
          <a:blip r:embed="rId2"/>
          <a:stretch>
            <a:fillRect/>
          </a:stretch>
        </p:blipFill>
        <p:spPr>
          <a:xfrm>
            <a:off x="11180500" y="297239"/>
            <a:ext cx="855990" cy="562522"/>
          </a:xfrm>
          <a:prstGeom prst="rect">
            <a:avLst/>
          </a:prstGeom>
        </p:spPr>
      </p:pic>
      <p:sp>
        <p:nvSpPr>
          <p:cNvPr id="8" name="Rectangle 1">
            <a:extLst>
              <a:ext uri="{FF2B5EF4-FFF2-40B4-BE49-F238E27FC236}">
                <a16:creationId xmlns:a16="http://schemas.microsoft.com/office/drawing/2014/main" id="{19AB7544-8BCB-86B0-9D6C-1F0FB0456FAA}"/>
              </a:ext>
            </a:extLst>
          </p:cNvPr>
          <p:cNvSpPr>
            <a:spLocks noChangeArrowheads="1"/>
          </p:cNvSpPr>
          <p:nvPr/>
        </p:nvSpPr>
        <p:spPr bwMode="auto">
          <a:xfrm>
            <a:off x="-15852" y="1069540"/>
            <a:ext cx="274799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it-IT" altLang="it-IT" sz="15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 – ANZIANITÀ DI SERVIZIO</a:t>
            </a:r>
            <a:endParaRPr kumimoji="0" lang="it-IT" altLang="it-IT" sz="15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ella 4">
            <a:extLst>
              <a:ext uri="{FF2B5EF4-FFF2-40B4-BE49-F238E27FC236}">
                <a16:creationId xmlns:a16="http://schemas.microsoft.com/office/drawing/2014/main" id="{18AF5295-8924-8198-28E2-19BF7CDD8117}"/>
              </a:ext>
            </a:extLst>
          </p:cNvPr>
          <p:cNvGraphicFramePr>
            <a:graphicFrameLocks noGrp="1"/>
          </p:cNvGraphicFramePr>
          <p:nvPr>
            <p:extLst>
              <p:ext uri="{D42A27DB-BD31-4B8C-83A1-F6EECF244321}">
                <p14:modId xmlns:p14="http://schemas.microsoft.com/office/powerpoint/2010/main" val="2928690598"/>
              </p:ext>
            </p:extLst>
          </p:nvPr>
        </p:nvGraphicFramePr>
        <p:xfrm>
          <a:off x="468241" y="1531561"/>
          <a:ext cx="11239666" cy="4800600"/>
        </p:xfrm>
        <a:graphic>
          <a:graphicData uri="http://schemas.openxmlformats.org/drawingml/2006/table">
            <a:tbl>
              <a:tblPr>
                <a:tableStyleId>{BDBED569-4797-4DF1-A0F4-6AAB3CD982D8}</a:tableStyleId>
              </a:tblPr>
              <a:tblGrid>
                <a:gridCol w="10079733">
                  <a:extLst>
                    <a:ext uri="{9D8B030D-6E8A-4147-A177-3AD203B41FA5}">
                      <a16:colId xmlns:a16="http://schemas.microsoft.com/office/drawing/2014/main" val="4056550574"/>
                    </a:ext>
                  </a:extLst>
                </a:gridCol>
                <a:gridCol w="1159933">
                  <a:extLst>
                    <a:ext uri="{9D8B030D-6E8A-4147-A177-3AD203B41FA5}">
                      <a16:colId xmlns:a16="http://schemas.microsoft.com/office/drawing/2014/main" val="3977507029"/>
                    </a:ext>
                  </a:extLst>
                </a:gridCol>
              </a:tblGrid>
              <a:tr h="1364615">
                <a:tc>
                  <a:txBody>
                    <a:bodyPr/>
                    <a:lstStyle/>
                    <a:p>
                      <a:pPr algn="just">
                        <a:buNone/>
                      </a:pPr>
                      <a:r>
                        <a:rPr lang="it-IT" sz="1500" dirty="0">
                          <a:effectLst/>
                          <a:latin typeface="Calibri" panose="020F0502020204030204" pitchFamily="34" charset="0"/>
                          <a:cs typeface="Calibri" panose="020F0502020204030204" pitchFamily="34" charset="0"/>
                        </a:rPr>
                        <a:t>C) per il servizio di ruolo prestato senza soluzione di continuità negli ultimi tre anni scolastici nella scuola di attuale titolarità o di precedente incarico triennale da ambito ovvero nella scuola di servizio per gli ex titolari di Dotazione Organica di Sostegno (DOS) nella scuola secondaria di secondo grado e per i docenti di religione cattolica   (in aggiunta a quello previsto dalle lettere A), </a:t>
                      </a:r>
                      <a:r>
                        <a:rPr lang="it-IT" sz="1500" dirty="0" err="1">
                          <a:effectLst/>
                          <a:latin typeface="Calibri" panose="020F0502020204030204" pitchFamily="34" charset="0"/>
                          <a:cs typeface="Calibri" panose="020F0502020204030204" pitchFamily="34" charset="0"/>
                        </a:rPr>
                        <a:t>A1</a:t>
                      </a:r>
                      <a:r>
                        <a:rPr lang="it-IT" sz="1500" dirty="0">
                          <a:effectLst/>
                          <a:latin typeface="Calibri" panose="020F0502020204030204" pitchFamily="34" charset="0"/>
                          <a:cs typeface="Calibri" panose="020F0502020204030204" pitchFamily="34" charset="0"/>
                        </a:rPr>
                        <a:t>), B), </a:t>
                      </a:r>
                      <a:r>
                        <a:rPr lang="it-IT" sz="1500" dirty="0" err="1">
                          <a:effectLst/>
                          <a:latin typeface="Calibri" panose="020F0502020204030204" pitchFamily="34" charset="0"/>
                          <a:cs typeface="Calibri" panose="020F0502020204030204" pitchFamily="34" charset="0"/>
                        </a:rPr>
                        <a:t>B1</a:t>
                      </a:r>
                      <a:r>
                        <a:rPr lang="it-IT" sz="1500" dirty="0">
                          <a:effectLst/>
                          <a:latin typeface="Calibri" panose="020F0502020204030204" pitchFamily="34" charset="0"/>
                          <a:cs typeface="Calibri" panose="020F0502020204030204" pitchFamily="34" charset="0"/>
                        </a:rPr>
                        <a:t>), </a:t>
                      </a:r>
                      <a:r>
                        <a:rPr lang="it-IT" sz="1500" dirty="0" err="1">
                          <a:effectLst/>
                          <a:latin typeface="Calibri" panose="020F0502020204030204" pitchFamily="34" charset="0"/>
                          <a:cs typeface="Calibri" panose="020F0502020204030204" pitchFamily="34" charset="0"/>
                        </a:rPr>
                        <a:t>B2</a:t>
                      </a:r>
                      <a:r>
                        <a:rPr lang="it-IT" sz="1500" dirty="0">
                          <a:effectLst/>
                          <a:latin typeface="Calibri" panose="020F0502020204030204" pitchFamily="34" charset="0"/>
                          <a:cs typeface="Calibri" panose="020F0502020204030204" pitchFamily="34" charset="0"/>
                        </a:rPr>
                        <a:t>)), (N.B.: per i trasferimenti d’ufficio si veda la nota  anche relativamente al punto </a:t>
                      </a:r>
                      <a:r>
                        <a:rPr lang="it-IT" sz="1500" dirty="0" err="1">
                          <a:effectLst/>
                          <a:latin typeface="Calibri" panose="020F0502020204030204" pitchFamily="34" charset="0"/>
                          <a:cs typeface="Calibri" panose="020F0502020204030204" pitchFamily="34" charset="0"/>
                        </a:rPr>
                        <a:t>C0</a:t>
                      </a: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Per ogni ulteriore anno di servizio: </a:t>
                      </a:r>
                    </a:p>
                    <a:p>
                      <a:pPr algn="just">
                        <a:buNone/>
                      </a:pPr>
                      <a:r>
                        <a:rPr lang="it-IT" sz="1500" dirty="0">
                          <a:effectLst/>
                          <a:latin typeface="Calibri" panose="020F0502020204030204" pitchFamily="34" charset="0"/>
                          <a:cs typeface="Calibri" panose="020F0502020204030204" pitchFamily="34" charset="0"/>
                        </a:rPr>
                        <a:t>entro il quinquennio</a:t>
                      </a:r>
                    </a:p>
                    <a:p>
                      <a:pPr algn="just">
                        <a:buNone/>
                      </a:pPr>
                      <a:r>
                        <a:rPr lang="it-IT" sz="1500" dirty="0">
                          <a:effectLst/>
                          <a:latin typeface="Calibri" panose="020F0502020204030204" pitchFamily="34" charset="0"/>
                          <a:cs typeface="Calibri" panose="020F0502020204030204" pitchFamily="34" charset="0"/>
                        </a:rPr>
                        <a:t>oltre il quinquennio</a:t>
                      </a:r>
                    </a:p>
                    <a:p>
                      <a:pPr algn="just">
                        <a:buNone/>
                      </a:pPr>
                      <a:r>
                        <a:rPr lang="it-IT" sz="1500" dirty="0">
                          <a:effectLst/>
                          <a:latin typeface="Calibri" panose="020F0502020204030204" pitchFamily="34" charset="0"/>
                          <a:cs typeface="Calibri" panose="020F0502020204030204" pitchFamily="34" charset="0"/>
                        </a:rPr>
                        <a:t>per il servizio prestato nelle piccole isole il punteggio si raddoppia</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12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5</a:t>
                      </a:r>
                    </a:p>
                    <a:p>
                      <a:pPr>
                        <a:buNone/>
                      </a:pPr>
                      <a:r>
                        <a:rPr lang="it-IT" sz="1500" dirty="0">
                          <a:effectLst/>
                          <a:latin typeface="Calibri" panose="020F0502020204030204" pitchFamily="34" charset="0"/>
                          <a:cs typeface="Calibri" panose="020F0502020204030204" pitchFamily="34" charset="0"/>
                        </a:rPr>
                        <a:t>Punti 6</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4266302346"/>
                  </a:ext>
                </a:extLst>
              </a:tr>
              <a:tr h="1374140">
                <a:tc>
                  <a:txBody>
                    <a:bodyPr/>
                    <a:lstStyle/>
                    <a:p>
                      <a:pPr algn="just">
                        <a:buNone/>
                      </a:pPr>
                      <a:r>
                        <a:rPr lang="it-IT" sz="1500" dirty="0" err="1">
                          <a:effectLst/>
                          <a:latin typeface="Calibri" panose="020F0502020204030204" pitchFamily="34" charset="0"/>
                          <a:cs typeface="Calibri" panose="020F0502020204030204" pitchFamily="34" charset="0"/>
                        </a:rPr>
                        <a:t>C1</a:t>
                      </a:r>
                      <a:r>
                        <a:rPr lang="it-IT" sz="1500" dirty="0">
                          <a:effectLst/>
                          <a:latin typeface="Calibri" panose="020F0502020204030204" pitchFamily="34" charset="0"/>
                          <a:cs typeface="Calibri" panose="020F0502020204030204" pitchFamily="34" charset="0"/>
                        </a:rPr>
                        <a:t>) per i docenti della scuola primaria:</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per il servizio di ruolo effettivamente prestato per un solo triennio senza soluzione di continuità, a partire dall’anno scolastico 92/93 fino all’anno scolastico 97/98, come docente "specializzato" per l'insegnamento della lingua straniera (in aggiunta a quello previsto dalle lettere A), </a:t>
                      </a:r>
                      <a:r>
                        <a:rPr lang="it-IT" sz="1500" dirty="0" err="1">
                          <a:effectLst/>
                          <a:latin typeface="Calibri" panose="020F0502020204030204" pitchFamily="34" charset="0"/>
                          <a:cs typeface="Calibri" panose="020F0502020204030204" pitchFamily="34" charset="0"/>
                        </a:rPr>
                        <a:t>A1</a:t>
                      </a:r>
                      <a:r>
                        <a:rPr lang="it-IT" sz="1500" dirty="0">
                          <a:effectLst/>
                          <a:latin typeface="Calibri" panose="020F0502020204030204" pitchFamily="34" charset="0"/>
                          <a:cs typeface="Calibri" panose="020F0502020204030204" pitchFamily="34" charset="0"/>
                        </a:rPr>
                        <a:t>), B), </a:t>
                      </a:r>
                      <a:r>
                        <a:rPr lang="it-IT" sz="1500" dirty="0" err="1">
                          <a:effectLst/>
                          <a:latin typeface="Calibri" panose="020F0502020204030204" pitchFamily="34" charset="0"/>
                          <a:cs typeface="Calibri" panose="020F0502020204030204" pitchFamily="34" charset="0"/>
                        </a:rPr>
                        <a:t>B2</a:t>
                      </a:r>
                      <a:r>
                        <a:rPr lang="it-IT" sz="1500" dirty="0">
                          <a:effectLst/>
                          <a:latin typeface="Calibri" panose="020F0502020204030204" pitchFamily="34" charset="0"/>
                          <a:cs typeface="Calibri" panose="020F0502020204030204" pitchFamily="34" charset="0"/>
                        </a:rPr>
                        <a:t>), C))</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per il servizio di ruolo effettivamente prestato per un solo triennio senza soluzione di continuità, a partire dall’anno scolastico 92/93 fino all’anno scolastico 97/98, come docente "specialista" per l'insegnamento della lingua straniera (in aggiunta a quello previsto dalle lettere A, </a:t>
                      </a:r>
                      <a:r>
                        <a:rPr lang="it-IT" sz="1500" dirty="0" err="1">
                          <a:effectLst/>
                          <a:latin typeface="Calibri" panose="020F0502020204030204" pitchFamily="34" charset="0"/>
                          <a:cs typeface="Calibri" panose="020F0502020204030204" pitchFamily="34" charset="0"/>
                        </a:rPr>
                        <a:t>A1</a:t>
                      </a:r>
                      <a:r>
                        <a:rPr lang="it-IT" sz="1500" dirty="0">
                          <a:effectLst/>
                          <a:latin typeface="Calibri" panose="020F0502020204030204" pitchFamily="34" charset="0"/>
                          <a:cs typeface="Calibri" panose="020F0502020204030204" pitchFamily="34" charset="0"/>
                        </a:rPr>
                        <a:t>, B, </a:t>
                      </a:r>
                      <a:r>
                        <a:rPr lang="it-IT" sz="1500" dirty="0" err="1">
                          <a:effectLst/>
                          <a:latin typeface="Calibri" panose="020F0502020204030204" pitchFamily="34" charset="0"/>
                          <a:cs typeface="Calibri" panose="020F0502020204030204" pitchFamily="34" charset="0"/>
                        </a:rPr>
                        <a:t>B2</a:t>
                      </a:r>
                      <a:r>
                        <a:rPr lang="it-IT" sz="1500" dirty="0">
                          <a:effectLst/>
                          <a:latin typeface="Calibri" panose="020F0502020204030204" pitchFamily="34" charset="0"/>
                          <a:cs typeface="Calibri" panose="020F0502020204030204" pitchFamily="34" charset="0"/>
                        </a:rPr>
                        <a:t>, C))</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a:effectLst/>
                          <a:latin typeface="Calibri" panose="020F0502020204030204" pitchFamily="34" charset="0"/>
                          <a:cs typeface="Calibri" panose="020F0502020204030204" pitchFamily="34" charset="0"/>
                        </a:rPr>
                        <a:t>Punti 1,5</a:t>
                      </a:r>
                    </a:p>
                    <a:p>
                      <a:pPr>
                        <a:buNone/>
                      </a:pPr>
                      <a:r>
                        <a:rPr lang="it-IT" sz="1500">
                          <a:effectLst/>
                          <a:latin typeface="Calibri" panose="020F0502020204030204" pitchFamily="34" charset="0"/>
                          <a:cs typeface="Calibri" panose="020F0502020204030204" pitchFamily="34" charset="0"/>
                        </a:rPr>
                        <a:t> </a:t>
                      </a:r>
                    </a:p>
                    <a:p>
                      <a:pPr>
                        <a:buNone/>
                      </a:pPr>
                      <a:r>
                        <a:rPr lang="it-IT" sz="1500">
                          <a:effectLst/>
                          <a:latin typeface="Calibri" panose="020F0502020204030204" pitchFamily="34" charset="0"/>
                          <a:cs typeface="Calibri" panose="020F0502020204030204" pitchFamily="34" charset="0"/>
                        </a:rPr>
                        <a:t> </a:t>
                      </a:r>
                    </a:p>
                    <a:p>
                      <a:pPr>
                        <a:buNone/>
                      </a:pPr>
                      <a:r>
                        <a:rPr lang="it-IT" sz="1500">
                          <a:effectLst/>
                          <a:latin typeface="Calibri" panose="020F0502020204030204" pitchFamily="34" charset="0"/>
                          <a:cs typeface="Calibri" panose="020F0502020204030204" pitchFamily="34" charset="0"/>
                        </a:rPr>
                        <a:t>Punti 3</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3992947945"/>
                  </a:ext>
                </a:extLst>
              </a:tr>
              <a:tr h="605790">
                <a:tc>
                  <a:txBody>
                    <a:bodyPr/>
                    <a:lstStyle/>
                    <a:p>
                      <a:pPr algn="just">
                        <a:buNone/>
                      </a:pPr>
                      <a:r>
                        <a:rPr lang="it-IT" sz="1500" dirty="0">
                          <a:effectLst/>
                          <a:latin typeface="Calibri" panose="020F0502020204030204" pitchFamily="34" charset="0"/>
                          <a:cs typeface="Calibri" panose="020F0502020204030204" pitchFamily="34" charset="0"/>
                        </a:rPr>
                        <a:t>D) a coloro che, per un triennio, a decorrere dalle operazioni di mobilità per </a:t>
                      </a:r>
                      <a:r>
                        <a:rPr lang="it-IT" sz="1500" dirty="0" err="1">
                          <a:effectLst/>
                          <a:latin typeface="Calibri" panose="020F0502020204030204" pitchFamily="34" charset="0"/>
                          <a:cs typeface="Calibri" panose="020F0502020204030204" pitchFamily="34" charset="0"/>
                        </a:rPr>
                        <a:t>l’a.s.</a:t>
                      </a:r>
                      <a:r>
                        <a:rPr lang="it-IT" sz="1500" dirty="0">
                          <a:effectLst/>
                          <a:latin typeface="Calibri" panose="020F0502020204030204" pitchFamily="34" charset="0"/>
                          <a:cs typeface="Calibri" panose="020F0502020204030204" pitchFamily="34" charset="0"/>
                        </a:rPr>
                        <a:t> 2000/2001 e fino </a:t>
                      </a:r>
                      <a:r>
                        <a:rPr lang="it-IT" sz="1500" dirty="0" err="1">
                          <a:effectLst/>
                          <a:latin typeface="Calibri" panose="020F0502020204030204" pitchFamily="34" charset="0"/>
                          <a:cs typeface="Calibri" panose="020F0502020204030204" pitchFamily="34" charset="0"/>
                        </a:rPr>
                        <a:t>all’a.s.</a:t>
                      </a:r>
                      <a:r>
                        <a:rPr lang="it-IT" sz="1500" dirty="0">
                          <a:effectLst/>
                          <a:latin typeface="Calibri" panose="020F0502020204030204" pitchFamily="34" charset="0"/>
                          <a:cs typeface="Calibri" panose="020F0502020204030204" pitchFamily="34" charset="0"/>
                        </a:rPr>
                        <a:t> 2007/2008, non abbiano presentato domanda di trasferimento provinciale o passaggio provinciale o, pur avendo presentato domanda, l’abbiano revocata nei termini previsti, è riconosciuto, per il predetto triennio, una tantum, un punteggio aggiuntivo di (</a:t>
                      </a:r>
                      <a:r>
                        <a:rPr lang="it-IT" sz="1500" dirty="0" err="1">
                          <a:effectLst/>
                          <a:latin typeface="Calibri" panose="020F0502020204030204" pitchFamily="34" charset="0"/>
                          <a:cs typeface="Calibri" panose="020F0502020204030204" pitchFamily="34" charset="0"/>
                        </a:rPr>
                        <a:t>5ter</a:t>
                      </a:r>
                      <a:r>
                        <a:rPr lang="it-IT" sz="1500" dirty="0">
                          <a:effectLst/>
                          <a:latin typeface="Calibri" panose="020F0502020204030204" pitchFamily="34" charset="0"/>
                          <a:cs typeface="Calibri" panose="020F0502020204030204" pitchFamily="34" charset="0"/>
                        </a:rPr>
                        <a:t>)</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Punti 10</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2323580305"/>
                  </a:ext>
                </a:extLst>
              </a:tr>
            </a:tbl>
          </a:graphicData>
        </a:graphic>
      </p:graphicFrame>
      <p:sp>
        <p:nvSpPr>
          <p:cNvPr id="7" name="Segnaposto numero diapositiva 5">
            <a:extLst>
              <a:ext uri="{FF2B5EF4-FFF2-40B4-BE49-F238E27FC236}">
                <a16:creationId xmlns:a16="http://schemas.microsoft.com/office/drawing/2014/main" id="{5B6B2799-BE0C-387C-FC9B-4C2624BD1459}"/>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17</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2518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D190A0B7-3A4B-B0B5-629B-49F7CCA59589}"/>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CED91890-0128-6143-7E74-7325555DAD59}"/>
              </a:ext>
            </a:extLst>
          </p:cNvPr>
          <p:cNvSpPr/>
          <p:nvPr/>
        </p:nvSpPr>
        <p:spPr>
          <a:xfrm>
            <a:off x="0" y="859761"/>
            <a:ext cx="12192000" cy="5998239"/>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olo 1">
            <a:extLst>
              <a:ext uri="{FF2B5EF4-FFF2-40B4-BE49-F238E27FC236}">
                <a16:creationId xmlns:a16="http://schemas.microsoft.com/office/drawing/2014/main" id="{E9800F37-9E17-FB00-7C03-815F6410F9E7}"/>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PUNTEGGI PER UTILIZZAZIONI</a:t>
            </a:r>
            <a:endParaRPr lang="it-IT" sz="3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31915B01-F75F-D7A3-F85B-E770C5A818EA}"/>
              </a:ext>
            </a:extLst>
          </p:cNvPr>
          <p:cNvPicPr>
            <a:picLocks noChangeAspect="1"/>
          </p:cNvPicPr>
          <p:nvPr/>
        </p:nvPicPr>
        <p:blipFill>
          <a:blip r:embed="rId2"/>
          <a:stretch>
            <a:fillRect/>
          </a:stretch>
        </p:blipFill>
        <p:spPr>
          <a:xfrm>
            <a:off x="11180500" y="297239"/>
            <a:ext cx="855990" cy="562522"/>
          </a:xfrm>
          <a:prstGeom prst="rect">
            <a:avLst/>
          </a:prstGeom>
        </p:spPr>
      </p:pic>
      <p:sp>
        <p:nvSpPr>
          <p:cNvPr id="8" name="Rectangle 1">
            <a:extLst>
              <a:ext uri="{FF2B5EF4-FFF2-40B4-BE49-F238E27FC236}">
                <a16:creationId xmlns:a16="http://schemas.microsoft.com/office/drawing/2014/main" id="{B7760561-E8BF-2F6E-0920-99DF21A4678A}"/>
              </a:ext>
            </a:extLst>
          </p:cNvPr>
          <p:cNvSpPr>
            <a:spLocks noChangeArrowheads="1"/>
          </p:cNvSpPr>
          <p:nvPr/>
        </p:nvSpPr>
        <p:spPr bwMode="auto">
          <a:xfrm>
            <a:off x="-114610" y="940335"/>
            <a:ext cx="2688621"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it-IT" altLang="it-IT" sz="15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II ESIGENZE DI FAMIGLIA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ella 6">
            <a:extLst>
              <a:ext uri="{FF2B5EF4-FFF2-40B4-BE49-F238E27FC236}">
                <a16:creationId xmlns:a16="http://schemas.microsoft.com/office/drawing/2014/main" id="{179640DF-0804-1212-ABED-5E57625694FE}"/>
              </a:ext>
            </a:extLst>
          </p:cNvPr>
          <p:cNvGraphicFramePr>
            <a:graphicFrameLocks noGrp="1"/>
          </p:cNvGraphicFramePr>
          <p:nvPr>
            <p:extLst>
              <p:ext uri="{D42A27DB-BD31-4B8C-83A1-F6EECF244321}">
                <p14:modId xmlns:p14="http://schemas.microsoft.com/office/powerpoint/2010/main" val="3921498554"/>
              </p:ext>
            </p:extLst>
          </p:nvPr>
        </p:nvGraphicFramePr>
        <p:xfrm>
          <a:off x="481055" y="1263500"/>
          <a:ext cx="11229890" cy="2057400"/>
        </p:xfrm>
        <a:graphic>
          <a:graphicData uri="http://schemas.openxmlformats.org/drawingml/2006/table">
            <a:tbl>
              <a:tblPr>
                <a:tableStyleId>{BDBED569-4797-4DF1-A0F4-6AAB3CD982D8}</a:tableStyleId>
              </a:tblPr>
              <a:tblGrid>
                <a:gridCol w="9785726">
                  <a:extLst>
                    <a:ext uri="{9D8B030D-6E8A-4147-A177-3AD203B41FA5}">
                      <a16:colId xmlns:a16="http://schemas.microsoft.com/office/drawing/2014/main" val="1350298063"/>
                    </a:ext>
                  </a:extLst>
                </a:gridCol>
                <a:gridCol w="1444164">
                  <a:extLst>
                    <a:ext uri="{9D8B030D-6E8A-4147-A177-3AD203B41FA5}">
                      <a16:colId xmlns:a16="http://schemas.microsoft.com/office/drawing/2014/main" val="2583289670"/>
                    </a:ext>
                  </a:extLst>
                </a:gridCol>
              </a:tblGrid>
              <a:tr h="171450">
                <a:tc>
                  <a:txBody>
                    <a:bodyPr/>
                    <a:lstStyle/>
                    <a:p>
                      <a:pPr algn="just">
                        <a:buNone/>
                      </a:pPr>
                      <a:r>
                        <a:rPr lang="it-IT" sz="1500" dirty="0">
                          <a:effectLst/>
                          <a:latin typeface="Calibri" panose="020F0502020204030204" pitchFamily="34" charset="0"/>
                          <a:cs typeface="Calibri" panose="020F0502020204030204" pitchFamily="34" charset="0"/>
                        </a:rPr>
                        <a:t>Tipo di esigenza</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a:effectLst/>
                          <a:latin typeface="Calibri" panose="020F0502020204030204" pitchFamily="34" charset="0"/>
                          <a:cs typeface="Calibri" panose="020F0502020204030204" pitchFamily="34" charset="0"/>
                        </a:rPr>
                        <a:t>Punteggio </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3526997594"/>
                  </a:ext>
                </a:extLst>
              </a:tr>
              <a:tr h="0">
                <a:tc>
                  <a:txBody>
                    <a:bodyPr/>
                    <a:lstStyle/>
                    <a:p>
                      <a:pPr>
                        <a:buNone/>
                      </a:pPr>
                      <a:r>
                        <a:rPr lang="it-IT" sz="1500">
                          <a:effectLst/>
                          <a:latin typeface="Calibri" panose="020F0502020204030204" pitchFamily="34" charset="0"/>
                          <a:cs typeface="Calibri" panose="020F0502020204030204" pitchFamily="34" charset="0"/>
                        </a:rPr>
                        <a:t>A) per ricongiungimento al coniuge/parte dell’unione civile/convivente di fatto ovvero, nel caso di docenti senza coniuge o separati giudizialmente o consensualmente con atto omologato dal tribunale, per ricongiungimento ai genitori o ai figli </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buNone/>
                      </a:pPr>
                      <a:r>
                        <a:rPr lang="it-IT" sz="1500">
                          <a:effectLst/>
                          <a:latin typeface="Calibri" panose="020F0502020204030204" pitchFamily="34" charset="0"/>
                          <a:cs typeface="Calibri" panose="020F0502020204030204" pitchFamily="34" charset="0"/>
                        </a:rPr>
                        <a:t> </a:t>
                      </a:r>
                    </a:p>
                    <a:p>
                      <a:pPr>
                        <a:buNone/>
                      </a:pPr>
                      <a:r>
                        <a:rPr lang="it-IT" sz="1500">
                          <a:effectLst/>
                          <a:latin typeface="Calibri" panose="020F0502020204030204" pitchFamily="34" charset="0"/>
                          <a:cs typeface="Calibri" panose="020F0502020204030204" pitchFamily="34" charset="0"/>
                        </a:rPr>
                        <a:t>Punti 6</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975011076"/>
                  </a:ext>
                </a:extLst>
              </a:tr>
              <a:tr h="0">
                <a:tc>
                  <a:txBody>
                    <a:bodyPr/>
                    <a:lstStyle/>
                    <a:p>
                      <a:pPr>
                        <a:buNone/>
                      </a:pPr>
                      <a:r>
                        <a:rPr lang="it-IT" sz="1500" dirty="0">
                          <a:effectLst/>
                          <a:latin typeface="Calibri" panose="020F0502020204030204" pitchFamily="34" charset="0"/>
                          <a:cs typeface="Calibri" panose="020F0502020204030204" pitchFamily="34" charset="0"/>
                        </a:rPr>
                        <a:t>B) per ogni figlio di età inferiore a sei anni</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buNone/>
                      </a:pPr>
                      <a:r>
                        <a:rPr lang="it-IT" sz="1500">
                          <a:effectLst/>
                          <a:latin typeface="Calibri" panose="020F0502020204030204" pitchFamily="34" charset="0"/>
                          <a:cs typeface="Calibri" panose="020F0502020204030204" pitchFamily="34" charset="0"/>
                        </a:rPr>
                        <a:t>Punti 5</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3366835307"/>
                  </a:ext>
                </a:extLst>
              </a:tr>
              <a:tr h="0">
                <a:tc>
                  <a:txBody>
                    <a:bodyPr/>
                    <a:lstStyle/>
                    <a:p>
                      <a:pPr>
                        <a:buNone/>
                      </a:pPr>
                      <a:r>
                        <a:rPr lang="it-IT" sz="1500" dirty="0">
                          <a:effectLst/>
                          <a:latin typeface="Calibri" panose="020F0502020204030204" pitchFamily="34" charset="0"/>
                          <a:cs typeface="Calibri" panose="020F0502020204030204" pitchFamily="34" charset="0"/>
                        </a:rPr>
                        <a:t>C) per ogni figlio di età superiore ai sei anni, ma che non abbia superato il diciottesimo anno di età ovvero per ogni figlio maggiorenne che risulti totalmente o permanentemente inabile a proficuo lavoro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buNone/>
                      </a:pPr>
                      <a:r>
                        <a:rPr lang="it-IT" sz="1500">
                          <a:effectLst/>
                          <a:latin typeface="Calibri" panose="020F0502020204030204" pitchFamily="34" charset="0"/>
                          <a:cs typeface="Calibri" panose="020F0502020204030204" pitchFamily="34" charset="0"/>
                        </a:rPr>
                        <a:t>Punti 4</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2133328355"/>
                  </a:ext>
                </a:extLst>
              </a:tr>
              <a:tr h="0">
                <a:tc>
                  <a:txBody>
                    <a:bodyPr/>
                    <a:lstStyle/>
                    <a:p>
                      <a:pPr>
                        <a:buNone/>
                      </a:pPr>
                      <a:r>
                        <a:rPr lang="it-IT" sz="1500">
                          <a:effectLst/>
                          <a:latin typeface="Calibri" panose="020F0502020204030204" pitchFamily="34" charset="0"/>
                          <a:cs typeface="Calibri" panose="020F0502020204030204" pitchFamily="34" charset="0"/>
                        </a:rPr>
                        <a:t>D) per la cura e l'assistenza dei figli disabili fisici, psichici o sensoriali, tossicodipendenti, ovvero del coniuge o del genitore totalmente e permanentemente inabili al lavoro che possono essere assistiti soltanto nel comune richiesto, esclusivamente alle condizioni di cui ai punti a, b e c della nota sub 9.</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6</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646392434"/>
                  </a:ext>
                </a:extLst>
              </a:tr>
            </a:tbl>
          </a:graphicData>
        </a:graphic>
      </p:graphicFrame>
      <p:sp>
        <p:nvSpPr>
          <p:cNvPr id="9" name="Rectangle 1">
            <a:extLst>
              <a:ext uri="{FF2B5EF4-FFF2-40B4-BE49-F238E27FC236}">
                <a16:creationId xmlns:a16="http://schemas.microsoft.com/office/drawing/2014/main" id="{25261A75-24AA-1DB3-D83B-06263C157F59}"/>
              </a:ext>
            </a:extLst>
          </p:cNvPr>
          <p:cNvSpPr>
            <a:spLocks noChangeArrowheads="1"/>
          </p:cNvSpPr>
          <p:nvPr/>
        </p:nvSpPr>
        <p:spPr bwMode="auto">
          <a:xfrm>
            <a:off x="-114610" y="3356597"/>
            <a:ext cx="2224904"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it-IT" altLang="it-IT" sz="15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III TITOLI GENERALI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Tabella 10">
            <a:extLst>
              <a:ext uri="{FF2B5EF4-FFF2-40B4-BE49-F238E27FC236}">
                <a16:creationId xmlns:a16="http://schemas.microsoft.com/office/drawing/2014/main" id="{AF7F46E5-102E-BDA5-2CCB-1C8DD02782A4}"/>
              </a:ext>
            </a:extLst>
          </p:cNvPr>
          <p:cNvGraphicFramePr>
            <a:graphicFrameLocks noGrp="1"/>
          </p:cNvGraphicFramePr>
          <p:nvPr>
            <p:extLst>
              <p:ext uri="{D42A27DB-BD31-4B8C-83A1-F6EECF244321}">
                <p14:modId xmlns:p14="http://schemas.microsoft.com/office/powerpoint/2010/main" val="1459568688"/>
              </p:ext>
            </p:extLst>
          </p:nvPr>
        </p:nvGraphicFramePr>
        <p:xfrm>
          <a:off x="481055" y="3705850"/>
          <a:ext cx="11229890" cy="2743200"/>
        </p:xfrm>
        <a:graphic>
          <a:graphicData uri="http://schemas.openxmlformats.org/drawingml/2006/table">
            <a:tbl>
              <a:tblPr>
                <a:tableStyleId>{BDBED569-4797-4DF1-A0F4-6AAB3CD982D8}</a:tableStyleId>
              </a:tblPr>
              <a:tblGrid>
                <a:gridCol w="9785726">
                  <a:extLst>
                    <a:ext uri="{9D8B030D-6E8A-4147-A177-3AD203B41FA5}">
                      <a16:colId xmlns:a16="http://schemas.microsoft.com/office/drawing/2014/main" val="2435075613"/>
                    </a:ext>
                  </a:extLst>
                </a:gridCol>
                <a:gridCol w="1444164">
                  <a:extLst>
                    <a:ext uri="{9D8B030D-6E8A-4147-A177-3AD203B41FA5}">
                      <a16:colId xmlns:a16="http://schemas.microsoft.com/office/drawing/2014/main" val="2823886355"/>
                    </a:ext>
                  </a:extLst>
                </a:gridCol>
              </a:tblGrid>
              <a:tr h="0">
                <a:tc>
                  <a:txBody>
                    <a:bodyPr/>
                    <a:lstStyle/>
                    <a:p>
                      <a:pPr algn="just">
                        <a:buNone/>
                      </a:pPr>
                      <a:r>
                        <a:rPr lang="it-IT" sz="1500" dirty="0">
                          <a:effectLst/>
                          <a:latin typeface="Calibri" panose="020F0502020204030204" pitchFamily="34" charset="0"/>
                          <a:cs typeface="Calibri" panose="020F0502020204030204" pitchFamily="34" charset="0"/>
                        </a:rPr>
                        <a:t>Tipo di titolo</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Punteggio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1288065493"/>
                  </a:ext>
                </a:extLst>
              </a:tr>
              <a:tr h="0">
                <a:tc>
                  <a:txBody>
                    <a:bodyPr/>
                    <a:lstStyle/>
                    <a:p>
                      <a:pPr algn="just">
                        <a:buNone/>
                      </a:pPr>
                      <a:r>
                        <a:rPr lang="it-IT" sz="1500" dirty="0">
                          <a:effectLst/>
                          <a:latin typeface="Calibri" panose="020F0502020204030204" pitchFamily="34" charset="0"/>
                          <a:cs typeface="Calibri" panose="020F0502020204030204" pitchFamily="34" charset="0"/>
                        </a:rPr>
                        <a:t>A) per il superamento di un pubblico concorso ordinario per esami e titoli, per l'accesso al ruolo di appartenenza  , al momento della presentazione della domanda, o a ruoli di livello pari o superiore a quello di appartenenza (10).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Punti 12</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1250599424"/>
                  </a:ext>
                </a:extLst>
              </a:tr>
              <a:tr h="0">
                <a:tc>
                  <a:txBody>
                    <a:bodyPr/>
                    <a:lstStyle/>
                    <a:p>
                      <a:pPr algn="just">
                        <a:buNone/>
                      </a:pPr>
                      <a:r>
                        <a:rPr lang="it-IT" sz="1500" dirty="0">
                          <a:effectLst/>
                          <a:latin typeface="Calibri" panose="020F0502020204030204" pitchFamily="34" charset="0"/>
                          <a:cs typeface="Calibri" panose="020F0502020204030204" pitchFamily="34" charset="0"/>
                        </a:rPr>
                        <a:t>B) per ogni diploma di specializzazione conseguito in corsi post-laurea previsti dagli statuti ovvero dal D.P.R. n. 162/82, ovvero dalla legge n. 341/90 (artt. 4, 6, 8) ovvero dal decreto n. 509/99 e successive modifiche ed integrazioni attivati dalle università statali o libere ovvero da istituti universitari statali o pareggiati, ovvero in corsi attivati da amministrazioni e/o istituti pubblici purché i titoli siano riconosciuti equipollenti dai competenti organismi universitari, ivi compresi gli istituti  di  educazione fisica  statali o pareggiati, nell'ambito delle scienze dell'educazione e/o nell'ambito delle discipline attualmente insegnate dal docente </a:t>
                      </a:r>
                    </a:p>
                    <a:p>
                      <a:pPr algn="just">
                        <a:buNone/>
                      </a:pPr>
                      <a:r>
                        <a:rPr lang="it-IT" sz="1500" dirty="0">
                          <a:effectLst/>
                          <a:latin typeface="Calibri" panose="020F0502020204030204" pitchFamily="34" charset="0"/>
                          <a:cs typeface="Calibri" panose="020F0502020204030204" pitchFamily="34" charset="0"/>
                        </a:rPr>
                        <a:t>- per ogni diploma</a:t>
                      </a:r>
                    </a:p>
                    <a:p>
                      <a:pPr algn="just">
                        <a:buNone/>
                      </a:pPr>
                      <a:r>
                        <a:rPr lang="it-IT" sz="1500" dirty="0">
                          <a:effectLst/>
                          <a:latin typeface="Calibri" panose="020F0502020204030204" pitchFamily="34" charset="0"/>
                          <a:cs typeface="Calibri" panose="020F0502020204030204" pitchFamily="34" charset="0"/>
                        </a:rPr>
                        <a:t>(è valutabile un solo diploma, per lo stesso o gli stessi anni accademici o di corso)</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Punti 5</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288775794"/>
                  </a:ext>
                </a:extLst>
              </a:tr>
            </a:tbl>
          </a:graphicData>
        </a:graphic>
      </p:graphicFrame>
      <p:sp>
        <p:nvSpPr>
          <p:cNvPr id="5" name="Segnaposto numero diapositiva 5">
            <a:extLst>
              <a:ext uri="{FF2B5EF4-FFF2-40B4-BE49-F238E27FC236}">
                <a16:creationId xmlns:a16="http://schemas.microsoft.com/office/drawing/2014/main" id="{AECA1EF7-1C1A-FF67-E53F-FD9F04D86872}"/>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18</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38581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A04415E0-1D89-4A24-16AF-6F874FEA3E18}"/>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5BBD725E-1C0B-8DFB-D782-EC8A9E34AF5D}"/>
              </a:ext>
            </a:extLst>
          </p:cNvPr>
          <p:cNvSpPr/>
          <p:nvPr/>
        </p:nvSpPr>
        <p:spPr>
          <a:xfrm>
            <a:off x="0" y="859761"/>
            <a:ext cx="12192000" cy="5963166"/>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olo 1">
            <a:extLst>
              <a:ext uri="{FF2B5EF4-FFF2-40B4-BE49-F238E27FC236}">
                <a16:creationId xmlns:a16="http://schemas.microsoft.com/office/drawing/2014/main" id="{7262BC79-1228-47B9-AA8C-E1725BF68E60}"/>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PUNTEGGI PER UTILIZZAZIONI</a:t>
            </a:r>
            <a:endParaRPr lang="it-IT" sz="3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DD489FBE-58A5-AD3B-334E-3EFEC99316D2}"/>
              </a:ext>
            </a:extLst>
          </p:cNvPr>
          <p:cNvPicPr>
            <a:picLocks noChangeAspect="1"/>
          </p:cNvPicPr>
          <p:nvPr/>
        </p:nvPicPr>
        <p:blipFill>
          <a:blip r:embed="rId2"/>
          <a:stretch>
            <a:fillRect/>
          </a:stretch>
        </p:blipFill>
        <p:spPr>
          <a:xfrm>
            <a:off x="11180500" y="297239"/>
            <a:ext cx="855990" cy="562522"/>
          </a:xfrm>
          <a:prstGeom prst="rect">
            <a:avLst/>
          </a:prstGeom>
        </p:spPr>
      </p:pic>
      <p:sp>
        <p:nvSpPr>
          <p:cNvPr id="9" name="Rectangle 1">
            <a:extLst>
              <a:ext uri="{FF2B5EF4-FFF2-40B4-BE49-F238E27FC236}">
                <a16:creationId xmlns:a16="http://schemas.microsoft.com/office/drawing/2014/main" id="{56F496B0-6B9F-F401-173E-2A90195BECCF}"/>
              </a:ext>
            </a:extLst>
          </p:cNvPr>
          <p:cNvSpPr>
            <a:spLocks noChangeArrowheads="1"/>
          </p:cNvSpPr>
          <p:nvPr/>
        </p:nvSpPr>
        <p:spPr bwMode="auto">
          <a:xfrm>
            <a:off x="-97100" y="1099118"/>
            <a:ext cx="2224904"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it-IT" altLang="it-IT" sz="15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III TITOLI GENERALI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ella 4">
            <a:extLst>
              <a:ext uri="{FF2B5EF4-FFF2-40B4-BE49-F238E27FC236}">
                <a16:creationId xmlns:a16="http://schemas.microsoft.com/office/drawing/2014/main" id="{E5077CC5-CC49-56C1-36D7-70C6D49A28F6}"/>
              </a:ext>
            </a:extLst>
          </p:cNvPr>
          <p:cNvGraphicFramePr>
            <a:graphicFrameLocks noGrp="1"/>
          </p:cNvGraphicFramePr>
          <p:nvPr>
            <p:extLst>
              <p:ext uri="{D42A27DB-BD31-4B8C-83A1-F6EECF244321}">
                <p14:modId xmlns:p14="http://schemas.microsoft.com/office/powerpoint/2010/main" val="4164244416"/>
              </p:ext>
            </p:extLst>
          </p:nvPr>
        </p:nvGraphicFramePr>
        <p:xfrm>
          <a:off x="426645" y="1474944"/>
          <a:ext cx="11397743" cy="4114800"/>
        </p:xfrm>
        <a:graphic>
          <a:graphicData uri="http://schemas.openxmlformats.org/drawingml/2006/table">
            <a:tbl>
              <a:tblPr>
                <a:tableStyleId>{BDBED569-4797-4DF1-A0F4-6AAB3CD982D8}</a:tableStyleId>
              </a:tblPr>
              <a:tblGrid>
                <a:gridCol w="9931994">
                  <a:extLst>
                    <a:ext uri="{9D8B030D-6E8A-4147-A177-3AD203B41FA5}">
                      <a16:colId xmlns:a16="http://schemas.microsoft.com/office/drawing/2014/main" val="133789546"/>
                    </a:ext>
                  </a:extLst>
                </a:gridCol>
                <a:gridCol w="1465749">
                  <a:extLst>
                    <a:ext uri="{9D8B030D-6E8A-4147-A177-3AD203B41FA5}">
                      <a16:colId xmlns:a16="http://schemas.microsoft.com/office/drawing/2014/main" val="1615012769"/>
                    </a:ext>
                  </a:extLst>
                </a:gridCol>
              </a:tblGrid>
              <a:tr h="0">
                <a:tc>
                  <a:txBody>
                    <a:bodyPr/>
                    <a:lstStyle/>
                    <a:p>
                      <a:pPr algn="just">
                        <a:buNone/>
                      </a:pPr>
                      <a:r>
                        <a:rPr lang="it-IT" sz="1500" dirty="0">
                          <a:effectLst/>
                          <a:latin typeface="Calibri" panose="020F0502020204030204" pitchFamily="34" charset="0"/>
                          <a:cs typeface="Calibri" panose="020F0502020204030204" pitchFamily="34" charset="0"/>
                        </a:rPr>
                        <a:t>C) per ogni diploma universitario (diploma accademico di primo livello, laurea di primo livello o breve o diploma Istituto Superiore di Educazione Fisica (ISEF)) conseguito oltre al titolo di studio attualmente necessario per l’accesso al ruolo di appartenenza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Punti 3</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2723183900"/>
                  </a:ext>
                </a:extLst>
              </a:tr>
              <a:tr h="0">
                <a:tc>
                  <a:txBody>
                    <a:bodyPr/>
                    <a:lstStyle/>
                    <a:p>
                      <a:pPr algn="just">
                        <a:buNone/>
                      </a:pPr>
                      <a:r>
                        <a:rPr lang="it-IT" sz="1500" dirty="0">
                          <a:effectLst/>
                          <a:latin typeface="Calibri" panose="020F0502020204030204" pitchFamily="34" charset="0"/>
                          <a:cs typeface="Calibri" panose="020F0502020204030204" pitchFamily="34" charset="0"/>
                        </a:rPr>
                        <a:t>D) per ogni corso di perfezionamento di durata non inferiore ad un anno, previsto dagli statuti ovvero dal D.P.R. n. 162/82, ovvero dalla legge n. 341/90 (artt. 4,6,8) ovvero dal decreto n. 509/99 e successive modifiche ed integrazioni, nonché per ogni master di 1° o di 2° livello attivati dalle università statali o libere ovvero da istituti universitari statali o pareggiati, ivi compresi gli istituti di educazione fisica statali o pareggiati nell'ambito delle scienze dell'educazione e/o nell'ambito delle discipline attualmente insegnate dal docente  </a:t>
                      </a:r>
                    </a:p>
                    <a:p>
                      <a:pPr algn="just">
                        <a:buNone/>
                      </a:pPr>
                      <a:r>
                        <a:rPr lang="it-IT" sz="1500" dirty="0">
                          <a:effectLst/>
                          <a:latin typeface="Calibri" panose="020F0502020204030204" pitchFamily="34" charset="0"/>
                          <a:cs typeface="Calibri" panose="020F0502020204030204" pitchFamily="34" charset="0"/>
                        </a:rPr>
                        <a:t>- per ogni corso</a:t>
                      </a:r>
                    </a:p>
                    <a:p>
                      <a:pPr algn="just">
                        <a:buNone/>
                      </a:pPr>
                      <a:r>
                        <a:rPr lang="it-IT" sz="1500" dirty="0">
                          <a:effectLst/>
                          <a:latin typeface="Calibri" panose="020F0502020204030204" pitchFamily="34" charset="0"/>
                          <a:cs typeface="Calibri" panose="020F0502020204030204" pitchFamily="34" charset="0"/>
                        </a:rPr>
                        <a:t>(è valutabile un solo corso, per lo stesso o gli stessi anni accademici)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Punti 1</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4221372588"/>
                  </a:ext>
                </a:extLst>
              </a:tr>
              <a:tr h="0">
                <a:tc>
                  <a:txBody>
                    <a:bodyPr/>
                    <a:lstStyle/>
                    <a:p>
                      <a:pPr algn="just">
                        <a:buNone/>
                      </a:pPr>
                      <a:r>
                        <a:rPr lang="it-IT" sz="1500" dirty="0">
                          <a:effectLst/>
                          <a:latin typeface="Calibri" panose="020F0502020204030204" pitchFamily="34" charset="0"/>
                          <a:cs typeface="Calibri" panose="020F0502020204030204" pitchFamily="34" charset="0"/>
                        </a:rPr>
                        <a:t>E) per ogni diploma di laurea con corso di durata almeno quadriennale (ivi compreso il diploma di laurea in scienze motorie), per ogni diploma di laurea magistrale (specialistica), per ogni diploma accademico di secondo livello (ivi compreso il diploma rilasciato da accademia di belle arti o conservatorio di musica, vecchio ordinamento, conseguito entro il 31.12.2017 – L. n. 228/2012) conseguito oltre al titolo di studio attualmente necessario per l'accesso al ruolo di appartenenza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 </a:t>
                      </a:r>
                    </a:p>
                    <a:p>
                      <a:pPr algn="just">
                        <a:buNone/>
                      </a:pPr>
                      <a:r>
                        <a:rPr lang="it-IT" sz="1500">
                          <a:effectLst/>
                          <a:latin typeface="Calibri" panose="020F0502020204030204" pitchFamily="34" charset="0"/>
                          <a:cs typeface="Calibri" panose="020F0502020204030204" pitchFamily="34" charset="0"/>
                        </a:rPr>
                        <a:t>Punti 5 </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4247040738"/>
                  </a:ext>
                </a:extLst>
              </a:tr>
              <a:tr h="299720">
                <a:tc>
                  <a:txBody>
                    <a:bodyPr/>
                    <a:lstStyle/>
                    <a:p>
                      <a:pPr algn="just">
                        <a:buNone/>
                      </a:pPr>
                      <a:r>
                        <a:rPr lang="it-IT" sz="1500" dirty="0">
                          <a:effectLst/>
                          <a:latin typeface="Calibri" panose="020F0502020204030204" pitchFamily="34" charset="0"/>
                          <a:cs typeface="Calibri" panose="020F0502020204030204" pitchFamily="34" charset="0"/>
                        </a:rPr>
                        <a:t>F) per il conseguimento del titolo di "dottorato di ricerca”</a:t>
                      </a:r>
                    </a:p>
                    <a:p>
                      <a:pPr algn="just">
                        <a:buNone/>
                      </a:pPr>
                      <a:r>
                        <a:rPr lang="it-IT" sz="1500" dirty="0">
                          <a:effectLst/>
                          <a:latin typeface="Calibri" panose="020F0502020204030204" pitchFamily="34" charset="0"/>
                          <a:cs typeface="Calibri" panose="020F0502020204030204" pitchFamily="34" charset="0"/>
                        </a:rPr>
                        <a:t>(si valuta un solo titolo)</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Punti 5</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3437000852"/>
                  </a:ext>
                </a:extLst>
              </a:tr>
            </a:tbl>
          </a:graphicData>
        </a:graphic>
      </p:graphicFrame>
      <p:graphicFrame>
        <p:nvGraphicFramePr>
          <p:cNvPr id="10" name="Tabella 9">
            <a:extLst>
              <a:ext uri="{FF2B5EF4-FFF2-40B4-BE49-F238E27FC236}">
                <a16:creationId xmlns:a16="http://schemas.microsoft.com/office/drawing/2014/main" id="{DC14BC39-DF63-CEB4-6526-02D2CCA1F59B}"/>
              </a:ext>
            </a:extLst>
          </p:cNvPr>
          <p:cNvGraphicFramePr>
            <a:graphicFrameLocks noGrp="1"/>
          </p:cNvGraphicFramePr>
          <p:nvPr>
            <p:extLst>
              <p:ext uri="{D42A27DB-BD31-4B8C-83A1-F6EECF244321}">
                <p14:modId xmlns:p14="http://schemas.microsoft.com/office/powerpoint/2010/main" val="23638943"/>
              </p:ext>
            </p:extLst>
          </p:nvPr>
        </p:nvGraphicFramePr>
        <p:xfrm>
          <a:off x="426645" y="5585362"/>
          <a:ext cx="11397743" cy="914400"/>
        </p:xfrm>
        <a:graphic>
          <a:graphicData uri="http://schemas.openxmlformats.org/drawingml/2006/table">
            <a:tbl>
              <a:tblPr>
                <a:tableStyleId>{BDBED569-4797-4DF1-A0F4-6AAB3CD982D8}</a:tableStyleId>
              </a:tblPr>
              <a:tblGrid>
                <a:gridCol w="9931994">
                  <a:extLst>
                    <a:ext uri="{9D8B030D-6E8A-4147-A177-3AD203B41FA5}">
                      <a16:colId xmlns:a16="http://schemas.microsoft.com/office/drawing/2014/main" val="2296932230"/>
                    </a:ext>
                  </a:extLst>
                </a:gridCol>
                <a:gridCol w="1465749">
                  <a:extLst>
                    <a:ext uri="{9D8B030D-6E8A-4147-A177-3AD203B41FA5}">
                      <a16:colId xmlns:a16="http://schemas.microsoft.com/office/drawing/2014/main" val="4204355940"/>
                    </a:ext>
                  </a:extLst>
                </a:gridCol>
              </a:tblGrid>
              <a:tr h="0">
                <a:tc>
                  <a:txBody>
                    <a:bodyPr/>
                    <a:lstStyle/>
                    <a:p>
                      <a:pPr algn="just">
                        <a:buNone/>
                      </a:pPr>
                      <a:r>
                        <a:rPr lang="it-IT" sz="1500" dirty="0">
                          <a:effectLst/>
                          <a:latin typeface="Calibri" panose="020F0502020204030204" pitchFamily="34" charset="0"/>
                          <a:cs typeface="Calibri" panose="020F0502020204030204" pitchFamily="34" charset="0"/>
                        </a:rPr>
                        <a:t>G) per la sola scuola primaria per la frequenza del corso di aggiornamento-formazione linguistica e glottodidattica compreso nei piani attuati dal ministero, con la collaborazione degli Uffici scolastici territorialmente competenti, delle istituzioni scolastiche, degli istituti di Ricerca (ex IRRSAE-IRRE, CEDE, BDP oggi, rispettivamente, INVALSI, INDIRE) e dell'università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Punti 1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482332655"/>
                  </a:ext>
                </a:extLst>
              </a:tr>
            </a:tbl>
          </a:graphicData>
        </a:graphic>
      </p:graphicFrame>
      <p:sp>
        <p:nvSpPr>
          <p:cNvPr id="7" name="Segnaposto numero diapositiva 5">
            <a:extLst>
              <a:ext uri="{FF2B5EF4-FFF2-40B4-BE49-F238E27FC236}">
                <a16:creationId xmlns:a16="http://schemas.microsoft.com/office/drawing/2014/main" id="{0E86B4A8-CECF-422A-CD80-9F3A8293EFAE}"/>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19</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4005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8FF9AC-613E-9208-3EC3-9FC948F92B8D}"/>
              </a:ext>
            </a:extLst>
          </p:cNvPr>
          <p:cNvSpPr>
            <a:spLocks noGrp="1"/>
          </p:cNvSpPr>
          <p:nvPr>
            <p:ph type="title"/>
          </p:nvPr>
        </p:nvSpPr>
        <p:spPr>
          <a:xfrm>
            <a:off x="0" y="508166"/>
            <a:ext cx="11980506" cy="457200"/>
          </a:xfrm>
        </p:spPr>
        <p:txBody>
          <a:bodyPr>
            <a:noAutofit/>
          </a:bodyPr>
          <a:lstStyle/>
          <a:p>
            <a:pPr algn="ctr">
              <a:lnSpc>
                <a:spcPct val="100000"/>
              </a:lnSpc>
            </a:pPr>
            <a:r>
              <a:rPr lang="it-IT" sz="3200" b="1" dirty="0">
                <a:solidFill>
                  <a:srgbClr val="C00000"/>
                </a:solidFill>
                <a:latin typeface="Calibri" panose="020F0502020204030204" pitchFamily="34" charset="0"/>
                <a:cs typeface="Calibri" panose="020F0502020204030204" pitchFamily="34" charset="0"/>
              </a:rPr>
              <a:t>Presentazione delle domande</a:t>
            </a:r>
          </a:p>
        </p:txBody>
      </p:sp>
      <p:sp>
        <p:nvSpPr>
          <p:cNvPr id="3" name="Rettangolo 2">
            <a:extLst>
              <a:ext uri="{FF2B5EF4-FFF2-40B4-BE49-F238E27FC236}">
                <a16:creationId xmlns:a16="http://schemas.microsoft.com/office/drawing/2014/main" id="{958B8D65-EF38-47D0-AC9A-E8443962D6E3}"/>
              </a:ext>
            </a:extLst>
          </p:cNvPr>
          <p:cNvSpPr/>
          <p:nvPr/>
        </p:nvSpPr>
        <p:spPr>
          <a:xfrm>
            <a:off x="-1" y="1176010"/>
            <a:ext cx="12192001" cy="5364355"/>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100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it-IT" dirty="0">
                <a:effectLst/>
                <a:latin typeface="Calibri" panose="020F0502020204030204" pitchFamily="34" charset="0"/>
                <a:ea typeface="Calibri" panose="020F0502020204030204" pitchFamily="34" charset="0"/>
                <a:cs typeface="Times New Roman" panose="02020603050405020304" pitchFamily="18" charset="0"/>
              </a:rPr>
              <a:t>Relativamente al personale docente, l’area Istanze On Line per la presentazione delle domande sarà aperta </a:t>
            </a:r>
            <a:r>
              <a:rPr lang="it-IT" b="1" dirty="0">
                <a:effectLst/>
                <a:latin typeface="Calibri" panose="020F0502020204030204" pitchFamily="34" charset="0"/>
                <a:ea typeface="Calibri" panose="020F0502020204030204" pitchFamily="34" charset="0"/>
                <a:cs typeface="Times New Roman" panose="02020603050405020304" pitchFamily="18" charset="0"/>
              </a:rPr>
              <a:t>dal 14 al 25 luglio</a:t>
            </a:r>
            <a:r>
              <a:rPr lang="it-IT" dirty="0">
                <a:effectLst/>
                <a:latin typeface="Calibri" panose="020F0502020204030204" pitchFamily="34" charset="0"/>
                <a:ea typeface="Calibri" panose="020F0502020204030204" pitchFamily="34" charset="0"/>
                <a:cs typeface="Times New Roman" panose="02020603050405020304" pitchFamily="18" charset="0"/>
              </a:rPr>
              <a:t>.  Per i docenti con contratto a tempo determinato finalizzato a ruolo assunti da PNRR la domanda sarà presentata </a:t>
            </a:r>
            <a:r>
              <a:rPr lang="it-IT" dirty="0">
                <a:latin typeface="Calibri" panose="020F0502020204030204" pitchFamily="34" charset="0"/>
                <a:ea typeface="Calibri" panose="020F0502020204030204" pitchFamily="34" charset="0"/>
                <a:cs typeface="Times New Roman" panose="02020603050405020304" pitchFamily="18" charset="0"/>
              </a:rPr>
              <a:t>in formato cartaceo con riserva del conseguimento dell’abilitazione, così come i docenti con contratto a T.I. finalizzato al ruolo assunti da GPS sostegno con riserva del superamento del periodo di prova. </a:t>
            </a:r>
            <a:r>
              <a:rPr lang="it-IT" dirty="0">
                <a:effectLst/>
                <a:latin typeface="Calibri" panose="020F0502020204030204" pitchFamily="34" charset="0"/>
                <a:ea typeface="Calibri" panose="020F0502020204030204" pitchFamily="34" charset="0"/>
                <a:cs typeface="Times New Roman" panose="02020603050405020304" pitchFamily="18" charset="0"/>
              </a:rPr>
              <a:t>Anche le istanze di utilizzazione e di assegnazione provvisoria del personale ATA saranno presentate in forma cartacea nel medesimo periodo.</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it-IT" dirty="0">
                <a:effectLst/>
                <a:latin typeface="Calibri" panose="020F0502020204030204" pitchFamily="34" charset="0"/>
                <a:ea typeface="Calibri" panose="020F0502020204030204" pitchFamily="34" charset="0"/>
                <a:cs typeface="Times New Roman" panose="02020603050405020304" pitchFamily="18" charset="0"/>
              </a:rPr>
              <a:t>Riassumendo: la domanda in modalità cartacea </a:t>
            </a:r>
            <a:r>
              <a:rPr lang="it-IT" dirty="0">
                <a:latin typeface="Calibri" panose="020F0502020204030204" pitchFamily="34" charset="0"/>
                <a:ea typeface="Calibri" panose="020F0502020204030204" pitchFamily="34" charset="0"/>
                <a:cs typeface="Times New Roman" panose="02020603050405020304" pitchFamily="18" charset="0"/>
              </a:rPr>
              <a:t>– (</a:t>
            </a:r>
            <a:r>
              <a:rPr lang="it-IT" b="1" u="sng" dirty="0">
                <a:effectLst/>
                <a:latin typeface="Calibri" panose="020F0502020204030204" pitchFamily="34" charset="0"/>
                <a:ea typeface="Calibri" panose="020F0502020204030204" pitchFamily="34" charset="0"/>
                <a:cs typeface="Times New Roman" panose="02020603050405020304" pitchFamily="18" charset="0"/>
              </a:rPr>
              <a:t>NON</a:t>
            </a:r>
            <a:r>
              <a:rPr lang="it-IT" dirty="0">
                <a:effectLst/>
                <a:latin typeface="Calibri" panose="020F0502020204030204" pitchFamily="34" charset="0"/>
                <a:ea typeface="Calibri" panose="020F0502020204030204" pitchFamily="34" charset="0"/>
                <a:cs typeface="Times New Roman" panose="02020603050405020304" pitchFamily="18" charset="0"/>
              </a:rPr>
              <a:t> quindi in </a:t>
            </a:r>
            <a:r>
              <a:rPr lang="it-IT" dirty="0"/>
              <a:t>modalità telematica attraverso l’applicazione “Istanze on Line-POLIS )</a:t>
            </a:r>
          </a:p>
          <a:p>
            <a:pPr algn="just">
              <a:spcAft>
                <a:spcPts val="1000"/>
              </a:spcAft>
            </a:pPr>
            <a:r>
              <a:rPr lang="it-IT" dirty="0">
                <a:effectLst/>
                <a:latin typeface="Calibri" panose="020F0502020204030204" pitchFamily="34" charset="0"/>
                <a:ea typeface="Calibri" panose="020F0502020204030204" pitchFamily="34" charset="0"/>
                <a:cs typeface="Times New Roman" panose="02020603050405020304" pitchFamily="18" charset="0"/>
              </a:rPr>
              <a:t> </a:t>
            </a:r>
            <a:r>
              <a:rPr lang="it-IT" b="1" dirty="0">
                <a:effectLst/>
                <a:latin typeface="Calibri" panose="020F0502020204030204" pitchFamily="34" charset="0"/>
                <a:ea typeface="Calibri" panose="020F0502020204030204" pitchFamily="34" charset="0"/>
                <a:cs typeface="Times New Roman" panose="02020603050405020304" pitchFamily="18" charset="0"/>
              </a:rPr>
              <a:t>VA PRODOTTA DA :</a:t>
            </a:r>
          </a:p>
          <a:p>
            <a:pPr marL="285750" indent="-285750" algn="just">
              <a:spcAft>
                <a:spcPts val="1000"/>
              </a:spcAft>
              <a:buFont typeface="Arial" panose="020B0604020202020204" pitchFamily="34" charset="0"/>
              <a:buChar char="•"/>
            </a:pPr>
            <a:r>
              <a:rPr lang="it-IT" dirty="0">
                <a:effectLst/>
                <a:latin typeface="Calibri" panose="020F0502020204030204" pitchFamily="34" charset="0"/>
                <a:ea typeface="Calibri" panose="020F0502020204030204" pitchFamily="34" charset="0"/>
                <a:cs typeface="Times New Roman" panose="02020603050405020304" pitchFamily="18" charset="0"/>
              </a:rPr>
              <a:t>tutto il personale Ata; </a:t>
            </a:r>
          </a:p>
          <a:p>
            <a:pPr marL="285750" indent="-285750" algn="just">
              <a:spcAft>
                <a:spcPts val="1000"/>
              </a:spcAft>
              <a:buFont typeface="Arial" panose="020B0604020202020204" pitchFamily="34" charset="0"/>
              <a:buChar char="•"/>
            </a:pPr>
            <a:r>
              <a:rPr lang="it-IT"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il personale educativo;</a:t>
            </a:r>
          </a:p>
          <a:p>
            <a:pPr marL="285750" indent="-285750" algn="just">
              <a:spcAft>
                <a:spcPts val="1000"/>
              </a:spcAft>
              <a:buFont typeface="Arial" panose="020B0604020202020204" pitchFamily="34" charset="0"/>
              <a:buChar char="•"/>
            </a:pPr>
            <a:r>
              <a:rPr lang="it-IT" dirty="0">
                <a:solidFill>
                  <a:schemeClr val="tx1"/>
                </a:solidFill>
                <a:latin typeface="Calibri" panose="020F0502020204030204" pitchFamily="34" charset="0"/>
                <a:ea typeface="Calibri" panose="020F0502020204030204" pitchFamily="34" charset="0"/>
                <a:cs typeface="Times New Roman" panose="02020603050405020304" pitchFamily="18" charset="0"/>
              </a:rPr>
              <a:t>gli insegnanti di religione cattolica;</a:t>
            </a:r>
            <a:endParaRPr lang="it-IT"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Aft>
                <a:spcPts val="1000"/>
              </a:spcAft>
              <a:buFont typeface="Arial" panose="020B0604020202020204" pitchFamily="34" charset="0"/>
              <a:buChar char="•"/>
            </a:pPr>
            <a:r>
              <a:rPr lang="it-IT" dirty="0">
                <a:effectLst/>
                <a:latin typeface="Calibri" panose="020F0502020204030204" pitchFamily="34" charset="0"/>
                <a:ea typeface="Calibri" panose="020F0502020204030204" pitchFamily="34" charset="0"/>
                <a:cs typeface="Times New Roman" panose="02020603050405020304" pitchFamily="18" charset="0"/>
              </a:rPr>
              <a:t>i docenti che, pur avendo superato l’anno di prova, risultano ancora a tempo determinato fino al 31 agosto 2025;</a:t>
            </a:r>
          </a:p>
          <a:p>
            <a:pPr marL="285750" indent="-285750" algn="just">
              <a:spcAft>
                <a:spcPts val="1000"/>
              </a:spcAft>
              <a:buFont typeface="Arial" panose="020B0604020202020204" pitchFamily="34" charset="0"/>
              <a:buChar char="•"/>
            </a:pPr>
            <a:r>
              <a:rPr lang="it-IT" dirty="0">
                <a:effectLst/>
                <a:latin typeface="Calibri" panose="020F0502020204030204" pitchFamily="34" charset="0"/>
                <a:ea typeface="Calibri" panose="020F0502020204030204" pitchFamily="34" charset="0"/>
                <a:cs typeface="Times New Roman" panose="02020603050405020304" pitchFamily="18" charset="0"/>
              </a:rPr>
              <a:t>i docenti assunti a tempo determinato </a:t>
            </a:r>
            <a:r>
              <a:rPr lang="it-IT" dirty="0" err="1">
                <a:effectLst/>
                <a:latin typeface="Calibri" panose="020F0502020204030204" pitchFamily="34" charset="0"/>
                <a:ea typeface="Calibri" panose="020F0502020204030204" pitchFamily="34" charset="0"/>
                <a:cs typeface="Times New Roman" panose="02020603050405020304" pitchFamily="18" charset="0"/>
              </a:rPr>
              <a:t>nell’a.s.</a:t>
            </a:r>
            <a:r>
              <a:rPr lang="it-IT" dirty="0">
                <a:effectLst/>
                <a:latin typeface="Calibri" panose="020F0502020204030204" pitchFamily="34" charset="0"/>
                <a:ea typeface="Calibri" panose="020F0502020204030204" pitchFamily="34" charset="0"/>
                <a:cs typeface="Times New Roman" panose="02020603050405020304" pitchFamily="18" charset="0"/>
              </a:rPr>
              <a:t> 2024/25 con riserva di effettivo conseguimento dell’abilitazione (assegnazione provvisoria e utilizzazione nell’ambito della provincia di appartenenza) e, qualora rientrino nelle deroghe, anche in provincia diversa da quella di appartenenza.  Il termine per la comunicazione del conseguimento dell’abilitazione è previsto </a:t>
            </a:r>
            <a:r>
              <a:rPr lang="it-IT">
                <a:effectLst/>
                <a:latin typeface="Calibri" panose="020F0502020204030204" pitchFamily="34" charset="0"/>
                <a:ea typeface="Calibri" panose="020F0502020204030204" pitchFamily="34" charset="0"/>
                <a:cs typeface="Times New Roman" panose="02020603050405020304" pitchFamily="18" charset="0"/>
              </a:rPr>
              <a:t>per </a:t>
            </a:r>
            <a:r>
              <a:rPr lang="it-IT">
                <a:latin typeface="Calibri" panose="020F0502020204030204" pitchFamily="34" charset="0"/>
                <a:ea typeface="Calibri" panose="020F0502020204030204" pitchFamily="34" charset="0"/>
                <a:cs typeface="Times New Roman" panose="02020603050405020304" pitchFamily="18" charset="0"/>
              </a:rPr>
              <a:t>il 10 </a:t>
            </a:r>
            <a:r>
              <a:rPr lang="it-IT">
                <a:effectLst/>
                <a:latin typeface="Calibri" panose="020F0502020204030204" pitchFamily="34" charset="0"/>
                <a:ea typeface="Calibri" panose="020F0502020204030204" pitchFamily="34" charset="0"/>
                <a:cs typeface="Times New Roman" panose="02020603050405020304" pitchFamily="18" charset="0"/>
              </a:rPr>
              <a:t> </a:t>
            </a:r>
            <a:r>
              <a:rPr lang="it-IT" dirty="0">
                <a:effectLst/>
                <a:latin typeface="Calibri" panose="020F0502020204030204" pitchFamily="34" charset="0"/>
                <a:ea typeface="Calibri" panose="020F0502020204030204" pitchFamily="34" charset="0"/>
                <a:cs typeface="Times New Roman" panose="02020603050405020304" pitchFamily="18" charset="0"/>
              </a:rPr>
              <a:t>agosto 2025.</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magine 7">
            <a:extLst>
              <a:ext uri="{FF2B5EF4-FFF2-40B4-BE49-F238E27FC236}">
                <a16:creationId xmlns:a16="http://schemas.microsoft.com/office/drawing/2014/main" id="{0F731EAA-4E4E-6B3C-B5E1-58DC70A32E03}"/>
              </a:ext>
            </a:extLst>
          </p:cNvPr>
          <p:cNvPicPr>
            <a:picLocks noChangeAspect="1"/>
          </p:cNvPicPr>
          <p:nvPr/>
        </p:nvPicPr>
        <p:blipFill>
          <a:blip r:embed="rId2"/>
          <a:stretch>
            <a:fillRect/>
          </a:stretch>
        </p:blipFill>
        <p:spPr>
          <a:xfrm>
            <a:off x="11230263" y="508166"/>
            <a:ext cx="855990" cy="562522"/>
          </a:xfrm>
          <a:prstGeom prst="rect">
            <a:avLst/>
          </a:prstGeom>
        </p:spPr>
      </p:pic>
      <p:sp>
        <p:nvSpPr>
          <p:cNvPr id="6" name="Segnaposto numero diapositiva 5">
            <a:extLst>
              <a:ext uri="{FF2B5EF4-FFF2-40B4-BE49-F238E27FC236}">
                <a16:creationId xmlns:a16="http://schemas.microsoft.com/office/drawing/2014/main" id="{ACDBE86E-634F-2316-8678-80DA726E01C0}"/>
              </a:ext>
            </a:extLst>
          </p:cNvPr>
          <p:cNvSpPr>
            <a:spLocks noGrp="1"/>
          </p:cNvSpPr>
          <p:nvPr>
            <p:ph type="sldNum" sz="quarter" idx="12"/>
          </p:nvPr>
        </p:nvSpPr>
        <p:spPr>
          <a:xfrm>
            <a:off x="301477" y="6435043"/>
            <a:ext cx="11589046" cy="365125"/>
          </a:xfrm>
        </p:spPr>
        <p:txBody>
          <a:bodyPr/>
          <a:lstStyle/>
          <a:p>
            <a:pPr algn="ctr"/>
            <a:fld id="{4FAB73BC-B049-4115-A692-8D63A059BFB8}" type="slidenum">
              <a:rPr lang="en-US" sz="1600" smtClean="0">
                <a:latin typeface="Calibri" panose="020F0502020204030204" pitchFamily="34" charset="0"/>
                <a:cs typeface="Calibri" panose="020F0502020204030204" pitchFamily="34" charset="0"/>
              </a:rPr>
              <a:pPr algn="ctr"/>
              <a:t>2</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7126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6F045514-D7A4-702B-E2BD-58B4962BED62}"/>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5DE34674-857D-9252-CAD6-82A4F153C0BE}"/>
              </a:ext>
            </a:extLst>
          </p:cNvPr>
          <p:cNvSpPr/>
          <p:nvPr/>
        </p:nvSpPr>
        <p:spPr>
          <a:xfrm>
            <a:off x="0" y="912422"/>
            <a:ext cx="12192000" cy="570100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olo 1">
            <a:extLst>
              <a:ext uri="{FF2B5EF4-FFF2-40B4-BE49-F238E27FC236}">
                <a16:creationId xmlns:a16="http://schemas.microsoft.com/office/drawing/2014/main" id="{E7074BB9-6642-E36B-1A3E-879444237EEB}"/>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PUNTEGGI PER UTILIZZAZIONI</a:t>
            </a:r>
            <a:endParaRPr lang="it-IT" sz="3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A5E749FE-CA62-7CCF-B3AF-9AD3ABFF4053}"/>
              </a:ext>
            </a:extLst>
          </p:cNvPr>
          <p:cNvPicPr>
            <a:picLocks noChangeAspect="1"/>
          </p:cNvPicPr>
          <p:nvPr/>
        </p:nvPicPr>
        <p:blipFill>
          <a:blip r:embed="rId2"/>
          <a:stretch>
            <a:fillRect/>
          </a:stretch>
        </p:blipFill>
        <p:spPr>
          <a:xfrm>
            <a:off x="11180500" y="297239"/>
            <a:ext cx="855990" cy="562522"/>
          </a:xfrm>
          <a:prstGeom prst="rect">
            <a:avLst/>
          </a:prstGeom>
        </p:spPr>
      </p:pic>
      <p:sp>
        <p:nvSpPr>
          <p:cNvPr id="9" name="Rectangle 1">
            <a:extLst>
              <a:ext uri="{FF2B5EF4-FFF2-40B4-BE49-F238E27FC236}">
                <a16:creationId xmlns:a16="http://schemas.microsoft.com/office/drawing/2014/main" id="{8A5B786F-8F92-AB9F-9EFA-26B3D4C75D81}"/>
              </a:ext>
            </a:extLst>
          </p:cNvPr>
          <p:cNvSpPr>
            <a:spLocks noChangeArrowheads="1"/>
          </p:cNvSpPr>
          <p:nvPr/>
        </p:nvSpPr>
        <p:spPr bwMode="auto">
          <a:xfrm>
            <a:off x="-270933" y="1058122"/>
            <a:ext cx="2224904"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it-IT" altLang="it-IT" sz="15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III TITOLI GENERALI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ella 6">
            <a:extLst>
              <a:ext uri="{FF2B5EF4-FFF2-40B4-BE49-F238E27FC236}">
                <a16:creationId xmlns:a16="http://schemas.microsoft.com/office/drawing/2014/main" id="{4C829495-71E8-C8E4-57B4-B2C0C5BF634A}"/>
              </a:ext>
            </a:extLst>
          </p:cNvPr>
          <p:cNvGraphicFramePr>
            <a:graphicFrameLocks noGrp="1"/>
          </p:cNvGraphicFramePr>
          <p:nvPr>
            <p:extLst>
              <p:ext uri="{D42A27DB-BD31-4B8C-83A1-F6EECF244321}">
                <p14:modId xmlns:p14="http://schemas.microsoft.com/office/powerpoint/2010/main" val="3681926243"/>
              </p:ext>
            </p:extLst>
          </p:nvPr>
        </p:nvGraphicFramePr>
        <p:xfrm>
          <a:off x="155510" y="1526987"/>
          <a:ext cx="11387469" cy="4800600"/>
        </p:xfrm>
        <a:graphic>
          <a:graphicData uri="http://schemas.openxmlformats.org/drawingml/2006/table">
            <a:tbl>
              <a:tblPr>
                <a:tableStyleId>{BDBED569-4797-4DF1-A0F4-6AAB3CD982D8}</a:tableStyleId>
              </a:tblPr>
              <a:tblGrid>
                <a:gridCol w="9923041">
                  <a:extLst>
                    <a:ext uri="{9D8B030D-6E8A-4147-A177-3AD203B41FA5}">
                      <a16:colId xmlns:a16="http://schemas.microsoft.com/office/drawing/2014/main" val="704549370"/>
                    </a:ext>
                  </a:extLst>
                </a:gridCol>
                <a:gridCol w="1464428">
                  <a:extLst>
                    <a:ext uri="{9D8B030D-6E8A-4147-A177-3AD203B41FA5}">
                      <a16:colId xmlns:a16="http://schemas.microsoft.com/office/drawing/2014/main" val="1156367674"/>
                    </a:ext>
                  </a:extLst>
                </a:gridCol>
              </a:tblGrid>
              <a:tr h="0">
                <a:tc>
                  <a:txBody>
                    <a:bodyPr/>
                    <a:lstStyle/>
                    <a:p>
                      <a:pPr algn="just">
                        <a:lnSpc>
                          <a:spcPct val="115000"/>
                        </a:lnSpc>
                        <a:buNone/>
                      </a:pPr>
                      <a:r>
                        <a:rPr lang="it-IT" sz="1500" dirty="0">
                          <a:effectLst/>
                          <a:latin typeface="Calibri" panose="020F0502020204030204" pitchFamily="34" charset="0"/>
                          <a:cs typeface="Calibri" panose="020F0502020204030204" pitchFamily="34" charset="0"/>
                        </a:rPr>
                        <a:t>H)  per ogni partecipazione agli esami di stato conclusivi dei corsi di studio di istruzione secondaria superiore di cui alla legge 10/12/97 n. 425 e al D.P.R. 23.7.1998 </a:t>
                      </a:r>
                      <a:r>
                        <a:rPr lang="it-IT" sz="1500" dirty="0" err="1">
                          <a:effectLst/>
                          <a:latin typeface="Calibri" panose="020F0502020204030204" pitchFamily="34" charset="0"/>
                          <a:cs typeface="Calibri" panose="020F0502020204030204" pitchFamily="34" charset="0"/>
                        </a:rPr>
                        <a:t>n.323</a:t>
                      </a:r>
                      <a:r>
                        <a:rPr lang="it-IT" sz="1500" dirty="0">
                          <a:effectLst/>
                          <a:latin typeface="Calibri" panose="020F0502020204030204" pitchFamily="34" charset="0"/>
                          <a:cs typeface="Calibri" panose="020F0502020204030204" pitchFamily="34" charset="0"/>
                        </a:rPr>
                        <a:t>, fino all’anno scolastico 2000/2001, in qualità di presidente di commissione o di componente esterno o di componente interno, compresa l’attività svolta dal docente di sostegno all’alunno disabile che sostiene l’esame</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 </a:t>
                      </a:r>
                    </a:p>
                    <a:p>
                      <a:pPr>
                        <a:buNone/>
                      </a:pPr>
                      <a:r>
                        <a:rPr lang="it-IT" sz="1500" dirty="0">
                          <a:effectLst/>
                          <a:latin typeface="Calibri" panose="020F0502020204030204" pitchFamily="34" charset="0"/>
                          <a:cs typeface="Calibri" panose="020F0502020204030204" pitchFamily="34" charset="0"/>
                        </a:rPr>
                        <a:t>Punti 1</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2062815631"/>
                  </a:ext>
                </a:extLst>
              </a:tr>
              <a:tr h="0">
                <a:tc>
                  <a:txBody>
                    <a:bodyPr/>
                    <a:lstStyle/>
                    <a:p>
                      <a:pPr algn="just">
                        <a:buNone/>
                      </a:pPr>
                      <a:r>
                        <a:rPr lang="it-IT" sz="1500" dirty="0">
                          <a:effectLst/>
                          <a:latin typeface="Calibri" panose="020F0502020204030204" pitchFamily="34" charset="0"/>
                          <a:cs typeface="Calibri" panose="020F0502020204030204" pitchFamily="34" charset="0"/>
                        </a:rPr>
                        <a:t>I) Ai docenti tutor e ai docenti dell’orientamento di cui alla Direttiva del Ministro dell’istruzione e del merito n. 11 del 21 aprile 2023 è attribuito un punteggio aggiuntivo per il servizio svolto in tale qualità ai sensi del Decreto del Ministro dell’istruzione e del merito 63 del 5 aprile 2023:</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per la mobilità volontaria</a:t>
                      </a:r>
                    </a:p>
                    <a:p>
                      <a:pPr algn="just">
                        <a:buNone/>
                      </a:pPr>
                      <a:r>
                        <a:rPr lang="it-IT" sz="1500" dirty="0">
                          <a:effectLst/>
                          <a:latin typeface="Calibri" panose="020F0502020204030204" pitchFamily="34" charset="0"/>
                          <a:cs typeface="Calibri" panose="020F0502020204030204" pitchFamily="34" charset="0"/>
                        </a:rPr>
                        <a:t>- per almeno un triennio scolastico continuativo nella medesima istituzione scolastica  </a:t>
                      </a:r>
                    </a:p>
                    <a:p>
                      <a:pPr algn="just">
                        <a:buNone/>
                      </a:pPr>
                      <a:r>
                        <a:rPr lang="it-IT" sz="1500" dirty="0">
                          <a:effectLst/>
                          <a:latin typeface="Calibri" panose="020F0502020204030204" pitchFamily="34" charset="0"/>
                          <a:cs typeface="Calibri" panose="020F0502020204030204" pitchFamily="34" charset="0"/>
                        </a:rPr>
                        <a:t>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Punti 3</a:t>
                      </a:r>
                    </a:p>
                    <a:p>
                      <a:pPr algn="just">
                        <a:buNone/>
                      </a:pPr>
                      <a:r>
                        <a:rPr lang="it-IT" sz="1500" dirty="0">
                          <a:effectLst/>
                          <a:latin typeface="Calibri" panose="020F0502020204030204" pitchFamily="34" charset="0"/>
                          <a:cs typeface="Calibri" panose="020F0502020204030204" pitchFamily="34" charset="0"/>
                        </a:rPr>
                        <a:t>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570901965"/>
                  </a:ext>
                </a:extLst>
              </a:tr>
              <a:tr h="0">
                <a:tc>
                  <a:txBody>
                    <a:bodyPr/>
                    <a:lstStyle/>
                    <a:p>
                      <a:pPr algn="just">
                        <a:buNone/>
                      </a:pPr>
                      <a:r>
                        <a:rPr lang="it-IT" sz="1500" dirty="0">
                          <a:effectLst/>
                          <a:latin typeface="Calibri" panose="020F0502020204030204" pitchFamily="34" charset="0"/>
                          <a:cs typeface="Calibri" panose="020F0502020204030204" pitchFamily="34" charset="0"/>
                        </a:rPr>
                        <a:t>L) per il servizio di ruolo prestato a decorrere </a:t>
                      </a:r>
                      <a:r>
                        <a:rPr lang="it-IT" sz="1500" dirty="0" err="1">
                          <a:effectLst/>
                          <a:latin typeface="Calibri" panose="020F0502020204030204" pitchFamily="34" charset="0"/>
                          <a:cs typeface="Calibri" panose="020F0502020204030204" pitchFamily="34" charset="0"/>
                        </a:rPr>
                        <a:t>dall’a.s.</a:t>
                      </a:r>
                      <a:r>
                        <a:rPr lang="it-IT" sz="1500" dirty="0">
                          <a:effectLst/>
                          <a:latin typeface="Calibri" panose="020F0502020204030204" pitchFamily="34" charset="0"/>
                          <a:cs typeface="Calibri" panose="020F0502020204030204" pitchFamily="34" charset="0"/>
                        </a:rPr>
                        <a:t> 2023/24 senza soluzione di continuità per tre anni scolastici nelle istituzioni scolastiche di attuale titolarità situate in aree a forte rischio di abbandono, individuate ai sensi del decreto del Ministro dell'istruzione e del merito n. 176 del 30 agosto 2023, nel caso di mancata presentazione di domanda di mobilità territoriale o professionale, di assegnazione provvisoria, di utilizzazione e mancata accettazione di supplenza per l'intero anno scolastico per altra tipologia o classe di concorso: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per la mobilità volontaria</a:t>
                      </a:r>
                    </a:p>
                    <a:p>
                      <a:pPr algn="just">
                        <a:buNone/>
                      </a:pPr>
                      <a:r>
                        <a:rPr lang="it-IT" sz="1500" dirty="0">
                          <a:effectLst/>
                          <a:latin typeface="Calibri" panose="020F0502020204030204" pitchFamily="34" charset="0"/>
                          <a:cs typeface="Calibri" panose="020F0502020204030204" pitchFamily="34" charset="0"/>
                        </a:rPr>
                        <a:t>- per almeno un triennio scolastico continuativo nella medesima istituzione scolastica  </a:t>
                      </a:r>
                    </a:p>
                    <a:p>
                      <a:pPr algn="just">
                        <a:buNone/>
                      </a:pPr>
                      <a:r>
                        <a:rPr lang="it-IT" sz="1500" dirty="0">
                          <a:effectLst/>
                          <a:latin typeface="Calibri" panose="020F0502020204030204" pitchFamily="34" charset="0"/>
                          <a:cs typeface="Calibri" panose="020F0502020204030204" pitchFamily="34" charset="0"/>
                        </a:rPr>
                        <a:t> </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Punti 3</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3128062638"/>
                  </a:ext>
                </a:extLst>
              </a:tr>
            </a:tbl>
          </a:graphicData>
        </a:graphic>
      </p:graphicFrame>
      <p:sp>
        <p:nvSpPr>
          <p:cNvPr id="5" name="Segnaposto numero diapositiva 5">
            <a:extLst>
              <a:ext uri="{FF2B5EF4-FFF2-40B4-BE49-F238E27FC236}">
                <a16:creationId xmlns:a16="http://schemas.microsoft.com/office/drawing/2014/main" id="{775E18EC-EE1F-1B7B-F0F4-DEB8E9521657}"/>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20</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88822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D65A48AA-B9F3-C25A-52BC-27F6C059B8C4}"/>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09E6F9F9-1E5C-9F06-93E8-0A5D533392A3}"/>
              </a:ext>
            </a:extLst>
          </p:cNvPr>
          <p:cNvSpPr/>
          <p:nvPr/>
        </p:nvSpPr>
        <p:spPr>
          <a:xfrm>
            <a:off x="0" y="859761"/>
            <a:ext cx="12192000" cy="570100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dirty="0">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spcAft>
                <a:spcPts val="300"/>
              </a:spcAft>
              <a:buFont typeface="+mj-lt"/>
              <a:buAutoNum type="alphaLcParenR" startAt="8"/>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olo 1">
            <a:extLst>
              <a:ext uri="{FF2B5EF4-FFF2-40B4-BE49-F238E27FC236}">
                <a16:creationId xmlns:a16="http://schemas.microsoft.com/office/drawing/2014/main" id="{07091083-0C21-47A2-E69F-2A40A084731C}"/>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PUNTEGGI PER UTILIZZAZIONI</a:t>
            </a:r>
            <a:endParaRPr lang="it-IT" sz="3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5BF25D69-36FB-F3C5-D31D-B75E858152FA}"/>
              </a:ext>
            </a:extLst>
          </p:cNvPr>
          <p:cNvPicPr>
            <a:picLocks noChangeAspect="1"/>
          </p:cNvPicPr>
          <p:nvPr/>
        </p:nvPicPr>
        <p:blipFill>
          <a:blip r:embed="rId2"/>
          <a:stretch>
            <a:fillRect/>
          </a:stretch>
        </p:blipFill>
        <p:spPr>
          <a:xfrm>
            <a:off x="11180500" y="297239"/>
            <a:ext cx="855990" cy="562522"/>
          </a:xfrm>
          <a:prstGeom prst="rect">
            <a:avLst/>
          </a:prstGeom>
        </p:spPr>
      </p:pic>
      <p:sp>
        <p:nvSpPr>
          <p:cNvPr id="9" name="Rectangle 1">
            <a:extLst>
              <a:ext uri="{FF2B5EF4-FFF2-40B4-BE49-F238E27FC236}">
                <a16:creationId xmlns:a16="http://schemas.microsoft.com/office/drawing/2014/main" id="{CEF5A2E0-25BA-4365-F9FF-D532A4087D7E}"/>
              </a:ext>
            </a:extLst>
          </p:cNvPr>
          <p:cNvSpPr>
            <a:spLocks noChangeArrowheads="1"/>
          </p:cNvSpPr>
          <p:nvPr/>
        </p:nvSpPr>
        <p:spPr bwMode="auto">
          <a:xfrm>
            <a:off x="-161365" y="1291047"/>
            <a:ext cx="2224904"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it-IT" altLang="it-IT" sz="15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III TITOLI GENERALI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ella 4">
            <a:extLst>
              <a:ext uri="{FF2B5EF4-FFF2-40B4-BE49-F238E27FC236}">
                <a16:creationId xmlns:a16="http://schemas.microsoft.com/office/drawing/2014/main" id="{284C9D1E-8FFD-67D9-3DCD-5A2787E6778B}"/>
              </a:ext>
            </a:extLst>
          </p:cNvPr>
          <p:cNvGraphicFramePr>
            <a:graphicFrameLocks noGrp="1"/>
          </p:cNvGraphicFramePr>
          <p:nvPr>
            <p:extLst>
              <p:ext uri="{D42A27DB-BD31-4B8C-83A1-F6EECF244321}">
                <p14:modId xmlns:p14="http://schemas.microsoft.com/office/powerpoint/2010/main" val="2028775418"/>
              </p:ext>
            </p:extLst>
          </p:nvPr>
        </p:nvGraphicFramePr>
        <p:xfrm>
          <a:off x="241575" y="1802125"/>
          <a:ext cx="11366920" cy="2971800"/>
        </p:xfrm>
        <a:graphic>
          <a:graphicData uri="http://schemas.openxmlformats.org/drawingml/2006/table">
            <a:tbl>
              <a:tblPr>
                <a:tableStyleId>{BDBED569-4797-4DF1-A0F4-6AAB3CD982D8}</a:tableStyleId>
              </a:tblPr>
              <a:tblGrid>
                <a:gridCol w="9905134">
                  <a:extLst>
                    <a:ext uri="{9D8B030D-6E8A-4147-A177-3AD203B41FA5}">
                      <a16:colId xmlns:a16="http://schemas.microsoft.com/office/drawing/2014/main" val="45832330"/>
                    </a:ext>
                  </a:extLst>
                </a:gridCol>
                <a:gridCol w="1461786">
                  <a:extLst>
                    <a:ext uri="{9D8B030D-6E8A-4147-A177-3AD203B41FA5}">
                      <a16:colId xmlns:a16="http://schemas.microsoft.com/office/drawing/2014/main" val="802583579"/>
                    </a:ext>
                  </a:extLst>
                </a:gridCol>
              </a:tblGrid>
              <a:tr h="0">
                <a:tc>
                  <a:txBody>
                    <a:bodyPr/>
                    <a:lstStyle/>
                    <a:p>
                      <a:pPr algn="just">
                        <a:buNone/>
                      </a:pPr>
                      <a:r>
                        <a:rPr lang="it-IT" sz="1500">
                          <a:effectLst/>
                          <a:latin typeface="Calibri" panose="020F0502020204030204" pitchFamily="34" charset="0"/>
                          <a:cs typeface="Calibri" panose="020F0502020204030204" pitchFamily="34" charset="0"/>
                        </a:rPr>
                        <a:t>M) CLIL di Corso di Perfezionamento per l’insegnamento di una disciplina non linguistica in lingua straniera di cui al Decreto Direttoriale n. 6 del 16 aprile 2012 rilasciato esclusivamente da strutture universitarie in possesso dei requisiti di cui all’art. 3, comma 3 del decreto ministeriale del 30 settembre 2011.</a:t>
                      </a:r>
                    </a:p>
                    <a:p>
                      <a:pPr>
                        <a:buNone/>
                      </a:pPr>
                      <a:r>
                        <a:rPr lang="it-IT" sz="1500">
                          <a:effectLst/>
                          <a:latin typeface="Calibri" panose="020F0502020204030204" pitchFamily="34" charset="0"/>
                          <a:cs typeface="Calibri" panose="020F0502020204030204" pitchFamily="34" charset="0"/>
                        </a:rPr>
                        <a:t>NB: il certificato viene rilasciato solo a chi </a:t>
                      </a:r>
                    </a:p>
                    <a:p>
                      <a:pPr marL="342900" lvl="0" indent="-342900">
                        <a:lnSpc>
                          <a:spcPct val="115000"/>
                        </a:lnSpc>
                        <a:buFont typeface="Symbol" panose="05050102010706020507" pitchFamily="18" charset="2"/>
                        <a:buChar char=""/>
                        <a:tabLst>
                          <a:tab pos="457200" algn="l"/>
                        </a:tabLst>
                      </a:pPr>
                      <a:r>
                        <a:rPr lang="it-IT" sz="1500">
                          <a:effectLst/>
                          <a:latin typeface="Calibri" panose="020F0502020204030204" pitchFamily="34" charset="0"/>
                          <a:cs typeface="Calibri" panose="020F0502020204030204" pitchFamily="34" charset="0"/>
                        </a:rPr>
                        <a:t>è in possesso di certificazione di Livello C1 del QCER (art 4 comma 2)</a:t>
                      </a:r>
                    </a:p>
                    <a:p>
                      <a:pPr marL="342900" lvl="0" indent="-342900">
                        <a:lnSpc>
                          <a:spcPct val="115000"/>
                        </a:lnSpc>
                        <a:buFont typeface="Symbol" panose="05050102010706020507" pitchFamily="18" charset="2"/>
                        <a:buChar char=""/>
                        <a:tabLst>
                          <a:tab pos="457200" algn="l"/>
                        </a:tabLst>
                      </a:pPr>
                      <a:r>
                        <a:rPr lang="it-IT" sz="1500">
                          <a:effectLst/>
                          <a:latin typeface="Calibri" panose="020F0502020204030204" pitchFamily="34" charset="0"/>
                          <a:cs typeface="Calibri" panose="020F0502020204030204" pitchFamily="34" charset="0"/>
                        </a:rPr>
                        <a:t>ha frequentato il corso metodologico </a:t>
                      </a:r>
                    </a:p>
                    <a:p>
                      <a:pPr marL="342900" lvl="0" indent="-342900">
                        <a:lnSpc>
                          <a:spcPct val="115000"/>
                        </a:lnSpc>
                        <a:buFont typeface="Symbol" panose="05050102010706020507" pitchFamily="18" charset="2"/>
                        <a:buChar char=""/>
                        <a:tabLst>
                          <a:tab pos="457200" algn="l"/>
                        </a:tabLst>
                      </a:pPr>
                      <a:r>
                        <a:rPr lang="it-IT" sz="1500">
                          <a:effectLst/>
                          <a:latin typeface="Calibri" panose="020F0502020204030204" pitchFamily="34" charset="0"/>
                          <a:cs typeface="Calibri" panose="020F0502020204030204" pitchFamily="34" charset="0"/>
                        </a:rPr>
                        <a:t>ha sostenuto la prova finale.</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 </a:t>
                      </a:r>
                    </a:p>
                    <a:p>
                      <a:pPr algn="just">
                        <a:buNone/>
                      </a:pPr>
                      <a:r>
                        <a:rPr lang="it-IT" sz="1500" dirty="0">
                          <a:effectLst/>
                          <a:latin typeface="Calibri" panose="020F0502020204030204" pitchFamily="34" charset="0"/>
                          <a:cs typeface="Calibri" panose="020F0502020204030204" pitchFamily="34" charset="0"/>
                        </a:rPr>
                        <a:t>Punti 1</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4037024311"/>
                  </a:ext>
                </a:extLst>
              </a:tr>
              <a:tr h="0">
                <a:tc>
                  <a:txBody>
                    <a:bodyPr/>
                    <a:lstStyle/>
                    <a:p>
                      <a:pPr>
                        <a:buNone/>
                      </a:pPr>
                      <a:r>
                        <a:rPr lang="it-IT" sz="1500">
                          <a:effectLst/>
                          <a:latin typeface="Calibri" panose="020F0502020204030204" pitchFamily="34" charset="0"/>
                          <a:cs typeface="Calibri" panose="020F0502020204030204" pitchFamily="34" charset="0"/>
                        </a:rPr>
                        <a:t>N) CLIL per i docenti NON in possesso di Certificazione di livello C1, ma che avendo svolto la parte metodologica esclusivamente presso le strutture universitarie, sono in possesso di un ATTESTATO di frequenza al corso di perfezionamento.   </a:t>
                      </a:r>
                    </a:p>
                    <a:p>
                      <a:pPr>
                        <a:buNone/>
                      </a:pPr>
                      <a:r>
                        <a:rPr lang="it-IT" sz="1500">
                          <a:effectLst/>
                          <a:latin typeface="Calibri" panose="020F0502020204030204" pitchFamily="34" charset="0"/>
                          <a:cs typeface="Calibri" panose="020F0502020204030204" pitchFamily="34" charset="0"/>
                        </a:rPr>
                        <a:t>NB: in questo caso il docente ha una competenza linguistica B2 NON certificata, ma ha frequentato il corso e superato l’esame finale</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Punti 0,5</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4275526171"/>
                  </a:ext>
                </a:extLst>
              </a:tr>
              <a:tr h="0">
                <a:tc>
                  <a:txBody>
                    <a:bodyPr/>
                    <a:lstStyle/>
                    <a:p>
                      <a:pPr algn="just">
                        <a:buNone/>
                      </a:pPr>
                      <a:r>
                        <a:rPr lang="it-IT" sz="1500">
                          <a:effectLst/>
                          <a:latin typeface="Calibri" panose="020F0502020204030204" pitchFamily="34" charset="0"/>
                          <a:cs typeface="Calibri" panose="020F0502020204030204" pitchFamily="34" charset="0"/>
                        </a:rPr>
                        <a:t>N.B. i titoli relativi a B) C), D), E), F), G), I) L), M) ed N) anche cumulabili tra di loro, sono valutati fino ad un massimo di </a:t>
                      </a:r>
                      <a:endParaRPr lang="it-IT" sz="15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tc>
                  <a:txBody>
                    <a:bodyPr/>
                    <a:lstStyle/>
                    <a:p>
                      <a:pPr>
                        <a:buNone/>
                      </a:pPr>
                      <a:r>
                        <a:rPr lang="it-IT" sz="1500" dirty="0">
                          <a:effectLst/>
                          <a:latin typeface="Calibri" panose="020F0502020204030204" pitchFamily="34" charset="0"/>
                          <a:cs typeface="Calibri" panose="020F0502020204030204" pitchFamily="34" charset="0"/>
                        </a:rPr>
                        <a:t>Punti 10</a:t>
                      </a:r>
                      <a:endParaRPr lang="it-IT" sz="15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3709045919"/>
                  </a:ext>
                </a:extLst>
              </a:tr>
            </a:tbl>
          </a:graphicData>
        </a:graphic>
      </p:graphicFrame>
      <p:sp>
        <p:nvSpPr>
          <p:cNvPr id="7" name="Segnaposto numero diapositiva 5">
            <a:extLst>
              <a:ext uri="{FF2B5EF4-FFF2-40B4-BE49-F238E27FC236}">
                <a16:creationId xmlns:a16="http://schemas.microsoft.com/office/drawing/2014/main" id="{DBACBD5C-1F2D-7684-0587-731BB6383799}"/>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21</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6110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8FF9AC-613E-9208-3EC3-9FC948F92B8D}"/>
              </a:ext>
            </a:extLst>
          </p:cNvPr>
          <p:cNvSpPr>
            <a:spLocks noGrp="1"/>
          </p:cNvSpPr>
          <p:nvPr>
            <p:ph type="title"/>
          </p:nvPr>
        </p:nvSpPr>
        <p:spPr>
          <a:xfrm>
            <a:off x="105747" y="424545"/>
            <a:ext cx="11980506" cy="457200"/>
          </a:xfrm>
        </p:spPr>
        <p:txBody>
          <a:bodyPr>
            <a:noAutofit/>
          </a:bodyPr>
          <a:lstStyle/>
          <a:p>
            <a:pPr algn="ctr">
              <a:lnSpc>
                <a:spcPct val="100000"/>
              </a:lnSpc>
            </a:pPr>
            <a:r>
              <a:rPr lang="it-IT" sz="2400"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PRECISAZIONI ALLE TABELLE</a:t>
            </a:r>
            <a:endParaRPr lang="it-IT" sz="2200" b="1" dirty="0">
              <a:solidFill>
                <a:srgbClr val="C00000"/>
              </a:solidFill>
              <a:latin typeface="Calibri" panose="020F0502020204030204" pitchFamily="34" charset="0"/>
              <a:cs typeface="Calibri" panose="020F0502020204030204" pitchFamily="34" charset="0"/>
            </a:endParaRPr>
          </a:p>
        </p:txBody>
      </p:sp>
      <p:sp>
        <p:nvSpPr>
          <p:cNvPr id="3" name="Rettangolo 2">
            <a:extLst>
              <a:ext uri="{FF2B5EF4-FFF2-40B4-BE49-F238E27FC236}">
                <a16:creationId xmlns:a16="http://schemas.microsoft.com/office/drawing/2014/main" id="{958B8D65-EF38-47D0-AC9A-E8443962D6E3}"/>
              </a:ext>
            </a:extLst>
          </p:cNvPr>
          <p:cNvSpPr/>
          <p:nvPr/>
        </p:nvSpPr>
        <p:spPr>
          <a:xfrm>
            <a:off x="0" y="1184988"/>
            <a:ext cx="12192000" cy="5486745"/>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10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it-IT" dirty="0">
                <a:latin typeface="Calibri" panose="020F0502020204030204" pitchFamily="34" charset="0"/>
                <a:ea typeface="Calibri" panose="020F0502020204030204" pitchFamily="34" charset="0"/>
                <a:cs typeface="Times New Roman" panose="02020603050405020304" pitchFamily="18" charset="0"/>
              </a:rPr>
              <a:t>P</a:t>
            </a:r>
            <a:r>
              <a:rPr lang="it-IT" sz="1800" dirty="0">
                <a:effectLst/>
                <a:latin typeface="Calibri" panose="020F0502020204030204" pitchFamily="34" charset="0"/>
                <a:ea typeface="Calibri" panose="020F0502020204030204" pitchFamily="34" charset="0"/>
                <a:cs typeface="Times New Roman" panose="02020603050405020304" pitchFamily="18" charset="0"/>
              </a:rPr>
              <a:t>recisazioni e integrazioni:</a:t>
            </a:r>
          </a:p>
          <a:p>
            <a:pPr marL="285750" indent="-285750" algn="just">
              <a:spcAft>
                <a:spcPts val="1000"/>
              </a:spcAft>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nei titoli di servizio va valutato anche l’anno scolastico in corso;</a:t>
            </a:r>
          </a:p>
          <a:p>
            <a:pPr marL="285750" indent="-285750" algn="just">
              <a:spcAft>
                <a:spcPts val="1000"/>
              </a:spcAft>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per ottenere il punteggio per il comune di residenza dei familiari, è necessario che i medesimi vi risiedano effettivamente, con iscrizione anagrafica anteriore di almeno tre mesi rispetto al termine finale stabilito per la presentazione delle domande; nel caso dei figli nati nei tre mesi antecedenti il termine finale stabilito per la presentazione delle domande si prescinde dalla suddetta dichiarazione sull’iscrizione anagrafica;</a:t>
            </a:r>
          </a:p>
          <a:p>
            <a:pPr marL="285750" indent="-285750" algn="just">
              <a:spcAft>
                <a:spcPts val="1000"/>
              </a:spcAft>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l’età dei figli è riferita al 31 dicembre dell’anno in cui si effettuano le utilizzazioni e le assegnazioni provvisorie;</a:t>
            </a:r>
          </a:p>
          <a:p>
            <a:pPr marL="285750" indent="-285750" algn="just">
              <a:spcAft>
                <a:spcPts val="1000"/>
              </a:spcAft>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in caso di parità di precedenze e di punteggio prevale chi ha maggiore anzianità anagrafica;</a:t>
            </a:r>
          </a:p>
          <a:p>
            <a:pPr marL="285750" indent="-285750" algn="just">
              <a:spcAft>
                <a:spcPts val="1000"/>
              </a:spcAft>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l’attribuzione del punteggio di continuità didattica di cui all’ALLEGATO 2, I – ANZIANITÀ DI SERVIZIO, lettera C), prescinde dalla maturazione del triennio; entro il triennio, la continuità didattica viene valutata punti 4 per ogni anno di servizio di ruolo nella scuola di attuale titolarità o di incarico triennale prestato senza soluzione di continuità.</a:t>
            </a:r>
          </a:p>
          <a:p>
            <a:pPr marL="285750" indent="-285750" algn="just">
              <a:spcAft>
                <a:spcPts val="1000"/>
              </a:spcAft>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per i docenti di religione cattolica, fermo restando quanto previsto dal successivo art. 4, comma 1, il punteggio è attribuito sulla base della graduatoria unica regionale, articolata per ambiti diocesani, formulata dall’Ufficio scolastico regionale competente, di cui alla specifica ordinanza ministeriale adottata annualmente, con le precisazioni di cui ai precedenti punti. </a:t>
            </a:r>
          </a:p>
        </p:txBody>
      </p:sp>
      <p:pic>
        <p:nvPicPr>
          <p:cNvPr id="4" name="Immagine 3">
            <a:extLst>
              <a:ext uri="{FF2B5EF4-FFF2-40B4-BE49-F238E27FC236}">
                <a16:creationId xmlns:a16="http://schemas.microsoft.com/office/drawing/2014/main" id="{D7244B10-3AB2-A24B-8FAF-CFD608A71856}"/>
              </a:ext>
            </a:extLst>
          </p:cNvPr>
          <p:cNvPicPr>
            <a:picLocks noChangeAspect="1"/>
          </p:cNvPicPr>
          <p:nvPr/>
        </p:nvPicPr>
        <p:blipFill>
          <a:blip r:embed="rId2"/>
          <a:stretch>
            <a:fillRect/>
          </a:stretch>
        </p:blipFill>
        <p:spPr>
          <a:xfrm>
            <a:off x="11136290" y="371884"/>
            <a:ext cx="855990" cy="562522"/>
          </a:xfrm>
          <a:prstGeom prst="rect">
            <a:avLst/>
          </a:prstGeom>
        </p:spPr>
      </p:pic>
      <p:sp>
        <p:nvSpPr>
          <p:cNvPr id="6" name="Segnaposto numero diapositiva 5">
            <a:extLst>
              <a:ext uri="{FF2B5EF4-FFF2-40B4-BE49-F238E27FC236}">
                <a16:creationId xmlns:a16="http://schemas.microsoft.com/office/drawing/2014/main" id="{06B5FE37-D045-E61B-D886-CF8EF6BF253C}"/>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22</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11182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8FF9AC-613E-9208-3EC3-9FC948F92B8D}"/>
              </a:ext>
            </a:extLst>
          </p:cNvPr>
          <p:cNvSpPr>
            <a:spLocks noGrp="1"/>
          </p:cNvSpPr>
          <p:nvPr>
            <p:ph type="title"/>
          </p:nvPr>
        </p:nvSpPr>
        <p:spPr>
          <a:xfrm>
            <a:off x="199720" y="323890"/>
            <a:ext cx="11880980" cy="457200"/>
          </a:xfrm>
        </p:spPr>
        <p:txBody>
          <a:bodyPr>
            <a:noAutofit/>
          </a:bodyPr>
          <a:lstStyle/>
          <a:p>
            <a:pPr>
              <a:lnSpc>
                <a:spcPct val="100000"/>
              </a:lnSpc>
            </a:pPr>
            <a:r>
              <a:rPr lang="it-IT" sz="2200" b="1" dirty="0">
                <a:solidFill>
                  <a:srgbClr val="C00000"/>
                </a:solidFill>
                <a:latin typeface="Calibri" panose="020F0502020204030204" pitchFamily="34" charset="0"/>
                <a:cs typeface="Calibri" panose="020F0502020204030204" pitchFamily="34" charset="0"/>
              </a:rPr>
              <a:t>Precedenze</a:t>
            </a:r>
          </a:p>
        </p:txBody>
      </p:sp>
      <p:sp>
        <p:nvSpPr>
          <p:cNvPr id="3" name="Rettangolo 2">
            <a:extLst>
              <a:ext uri="{FF2B5EF4-FFF2-40B4-BE49-F238E27FC236}">
                <a16:creationId xmlns:a16="http://schemas.microsoft.com/office/drawing/2014/main" id="{958B8D65-EF38-47D0-AC9A-E8443962D6E3}"/>
              </a:ext>
            </a:extLst>
          </p:cNvPr>
          <p:cNvSpPr/>
          <p:nvPr/>
        </p:nvSpPr>
        <p:spPr>
          <a:xfrm>
            <a:off x="0" y="881745"/>
            <a:ext cx="12192000" cy="5407089"/>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ts val="2000"/>
              </a:lnSpc>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2000"/>
              </a:lnSpc>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2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I.	</a:t>
            </a:r>
            <a:r>
              <a:rPr lang="it-IT" sz="1800" b="1" u="sng" dirty="0">
                <a:effectLst/>
                <a:latin typeface="Calibri" panose="020F0502020204030204" pitchFamily="34" charset="0"/>
                <a:ea typeface="Calibri" panose="020F0502020204030204" pitchFamily="34" charset="0"/>
                <a:cs typeface="Times New Roman" panose="02020603050405020304" pitchFamily="18" charset="0"/>
              </a:rPr>
              <a:t>PERSONALE CON GRAVI MOTIVI DI SALUTE (assegnazioni e utilizzazioni)</a:t>
            </a:r>
          </a:p>
          <a:p>
            <a:pPr algn="just">
              <a:lnSpc>
                <a:spcPts val="2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a)	Personale docente non vedente (art. 3 della Legge 28 marzo 1991, n. 120);</a:t>
            </a:r>
          </a:p>
          <a:p>
            <a:pPr marL="342900" indent="-342900" algn="just">
              <a:lnSpc>
                <a:spcPts val="2000"/>
              </a:lnSpc>
              <a:buAutoNum type="alphaLcParenR" startAt="2"/>
            </a:pPr>
            <a:r>
              <a:rPr lang="it-IT" sz="1800" dirty="0">
                <a:effectLst/>
                <a:latin typeface="Calibri" panose="020F0502020204030204" pitchFamily="34" charset="0"/>
                <a:ea typeface="Calibri" panose="020F0502020204030204" pitchFamily="34" charset="0"/>
                <a:cs typeface="Times New Roman" panose="02020603050405020304" pitchFamily="18" charset="0"/>
              </a:rPr>
              <a:t>Personale docente emodializzato (art. 61 della Legge n. 270/1982);</a:t>
            </a:r>
          </a:p>
          <a:p>
            <a:pPr algn="just">
              <a:lnSpc>
                <a:spcPts val="2000"/>
              </a:lnSpc>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2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II.	</a:t>
            </a:r>
            <a:r>
              <a:rPr lang="it-IT" sz="1800" b="1" u="sng" dirty="0">
                <a:effectLst/>
                <a:latin typeface="Calibri" panose="020F0502020204030204" pitchFamily="34" charset="0"/>
                <a:ea typeface="Calibri" panose="020F0502020204030204" pitchFamily="34" charset="0"/>
                <a:cs typeface="Times New Roman" panose="02020603050405020304" pitchFamily="18" charset="0"/>
              </a:rPr>
              <a:t>PERSONALE TRASFERITO D’UFFICIO NEGLI ULTIMI DIECI ANNI RICHIEDENTE IL RIENTRO NELLA SCUOLA O ISTITUTO DI PRECEDENTE TITOLARITÀ</a:t>
            </a:r>
          </a:p>
          <a:p>
            <a:pPr marL="342900" indent="-342900" algn="just">
              <a:lnSpc>
                <a:spcPts val="2000"/>
              </a:lnSpc>
              <a:buAutoNum type="alphaLcParenR" startAt="3"/>
            </a:pPr>
            <a:r>
              <a:rPr lang="it-IT" sz="1800" dirty="0">
                <a:effectLst/>
                <a:latin typeface="Calibri" panose="020F0502020204030204" pitchFamily="34" charset="0"/>
                <a:ea typeface="Calibri" panose="020F0502020204030204" pitchFamily="34" charset="0"/>
                <a:cs typeface="Times New Roman" panose="02020603050405020304" pitchFamily="18" charset="0"/>
              </a:rPr>
              <a:t>Limitatamente alle utilizzazioni all’interno della stessa provincia, personale docente che, a partire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dall’a.s.</a:t>
            </a:r>
            <a:r>
              <a:rPr lang="it-IT" sz="1800" dirty="0">
                <a:effectLst/>
                <a:latin typeface="Calibri" panose="020F0502020204030204" pitchFamily="34" charset="0"/>
                <a:ea typeface="Calibri" panose="020F0502020204030204" pitchFamily="34" charset="0"/>
                <a:cs typeface="Times New Roman" panose="02020603050405020304" pitchFamily="18" charset="0"/>
              </a:rPr>
              <a:t> 2015/16 e/o successivi, chiede il rientro nella scuola di precedente titolarità da cui è stato trasferito quale soprannumerario a domanda condizionata ovvero d’ufficio (senza aver presentato domanda) nell’anno scolastico a cui si riferiscono le operazioni, e che abbia richiesto di essere utilizzato nella scuola di precedente titolarità. </a:t>
            </a:r>
          </a:p>
          <a:p>
            <a:pPr algn="just">
              <a:lnSpc>
                <a:spcPts val="2000"/>
              </a:lnSpc>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ts val="2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III.	</a:t>
            </a:r>
            <a:r>
              <a:rPr lang="it-IT" sz="1800" b="1" u="sng" dirty="0">
                <a:effectLst/>
                <a:latin typeface="Calibri" panose="020F0502020204030204" pitchFamily="34" charset="0"/>
                <a:ea typeface="Calibri" panose="020F0502020204030204" pitchFamily="34" charset="0"/>
                <a:cs typeface="Times New Roman" panose="02020603050405020304" pitchFamily="18" charset="0"/>
              </a:rPr>
              <a:t>PERSONALE CON DISABILITÀ E PERSONALE CHE HA BISOGNO DI PARTICOLARI CURE CONTINUATIVE (assegnazioni e utilizzazioni)</a:t>
            </a:r>
          </a:p>
          <a:p>
            <a:pPr algn="just">
              <a:lnSpc>
                <a:spcPts val="2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d)	Personale docente con disabilità di cui all'art. 21 della legge n. 104/1992, richiamato dall'art. 601 del decreto legislativo n. 297/1994, con un grado di invalidità superiore ai due terzi o con minorazioni ascritte alle categorie prima, seconda e terza della tabella "A" annessa alla legge 10 agosto 1950, n. 648;</a:t>
            </a:r>
          </a:p>
          <a:p>
            <a:pPr algn="just">
              <a:lnSpc>
                <a:spcPts val="2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e)	Personale docente (non necessariamente con disabilità) che ha bisogno per gravi patologie di particolari cure a carattere continuativo (ad esempio chemioterapia); </a:t>
            </a:r>
          </a:p>
        </p:txBody>
      </p:sp>
      <p:pic>
        <p:nvPicPr>
          <p:cNvPr id="4" name="Immagine 3">
            <a:extLst>
              <a:ext uri="{FF2B5EF4-FFF2-40B4-BE49-F238E27FC236}">
                <a16:creationId xmlns:a16="http://schemas.microsoft.com/office/drawing/2014/main" id="{D2B55360-C410-BE73-B315-2733AF728193}"/>
              </a:ext>
            </a:extLst>
          </p:cNvPr>
          <p:cNvPicPr>
            <a:picLocks noChangeAspect="1"/>
          </p:cNvPicPr>
          <p:nvPr/>
        </p:nvPicPr>
        <p:blipFill>
          <a:blip r:embed="rId2"/>
          <a:stretch>
            <a:fillRect/>
          </a:stretch>
        </p:blipFill>
        <p:spPr>
          <a:xfrm>
            <a:off x="11136290" y="319223"/>
            <a:ext cx="855990" cy="562522"/>
          </a:xfrm>
          <a:prstGeom prst="rect">
            <a:avLst/>
          </a:prstGeom>
        </p:spPr>
      </p:pic>
      <p:sp>
        <p:nvSpPr>
          <p:cNvPr id="6" name="Segnaposto numero diapositiva 5">
            <a:extLst>
              <a:ext uri="{FF2B5EF4-FFF2-40B4-BE49-F238E27FC236}">
                <a16:creationId xmlns:a16="http://schemas.microsoft.com/office/drawing/2014/main" id="{13DA256E-D35B-E1D1-52A9-E0F9A1618507}"/>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23</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977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EF600CC5-C80F-1BF2-E2BF-51819A42A86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0D23B7D-B3AE-9A8A-3B0E-E3EA1EFB5019}"/>
              </a:ext>
            </a:extLst>
          </p:cNvPr>
          <p:cNvSpPr>
            <a:spLocks noGrp="1"/>
          </p:cNvSpPr>
          <p:nvPr>
            <p:ph type="title"/>
          </p:nvPr>
        </p:nvSpPr>
        <p:spPr>
          <a:xfrm>
            <a:off x="199720" y="323890"/>
            <a:ext cx="11880980" cy="457200"/>
          </a:xfrm>
        </p:spPr>
        <p:txBody>
          <a:bodyPr>
            <a:noAutofit/>
          </a:bodyPr>
          <a:lstStyle/>
          <a:p>
            <a:pPr>
              <a:lnSpc>
                <a:spcPct val="100000"/>
              </a:lnSpc>
            </a:pPr>
            <a:r>
              <a:rPr lang="it-IT" sz="2200" b="1" dirty="0">
                <a:solidFill>
                  <a:srgbClr val="C00000"/>
                </a:solidFill>
                <a:latin typeface="Calibri" panose="020F0502020204030204" pitchFamily="34" charset="0"/>
                <a:cs typeface="Calibri" panose="020F0502020204030204" pitchFamily="34" charset="0"/>
              </a:rPr>
              <a:t>Precedenze</a:t>
            </a:r>
          </a:p>
        </p:txBody>
      </p:sp>
      <p:sp>
        <p:nvSpPr>
          <p:cNvPr id="3" name="Rettangolo 2">
            <a:extLst>
              <a:ext uri="{FF2B5EF4-FFF2-40B4-BE49-F238E27FC236}">
                <a16:creationId xmlns:a16="http://schemas.microsoft.com/office/drawing/2014/main" id="{1CAD26A2-4DAD-1C76-2840-50DA5BABD9F9}"/>
              </a:ext>
            </a:extLst>
          </p:cNvPr>
          <p:cNvSpPr/>
          <p:nvPr/>
        </p:nvSpPr>
        <p:spPr>
          <a:xfrm>
            <a:off x="0" y="881745"/>
            <a:ext cx="12192000" cy="5786684"/>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ts val="1800"/>
              </a:lnSpc>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pPr>
            <a:r>
              <a:rPr lang="it-IT" dirty="0">
                <a:latin typeface="Calibri" panose="020F0502020204030204" pitchFamily="34" charset="0"/>
                <a:ea typeface="Calibri" panose="020F0502020204030204" pitchFamily="34" charset="0"/>
                <a:cs typeface="Times New Roman" panose="02020603050405020304" pitchFamily="18" charset="0"/>
              </a:rPr>
              <a:t>f) </a:t>
            </a:r>
            <a:r>
              <a:rPr lang="it-IT" b="1" u="sng" dirty="0">
                <a:latin typeface="Calibri" panose="020F0502020204030204" pitchFamily="34" charset="0"/>
                <a:ea typeface="Calibri" panose="020F0502020204030204" pitchFamily="34" charset="0"/>
                <a:cs typeface="Times New Roman" panose="02020603050405020304" pitchFamily="18" charset="0"/>
              </a:rPr>
              <a:t>Personale docente appartenente alle categorie previste dal comma 6 dell'art. 33 della legge n. 104/1992, richiamato dall'art. 601 del </a:t>
            </a:r>
            <a:r>
              <a:rPr lang="it-IT" b="1" u="sng" dirty="0" err="1">
                <a:latin typeface="Calibri" panose="020F0502020204030204" pitchFamily="34" charset="0"/>
                <a:ea typeface="Calibri" panose="020F0502020204030204" pitchFamily="34" charset="0"/>
                <a:cs typeface="Times New Roman" panose="02020603050405020304" pitchFamily="18" charset="0"/>
              </a:rPr>
              <a:t>D.Lgs.</a:t>
            </a:r>
            <a:r>
              <a:rPr lang="it-IT" b="1" u="sng" dirty="0">
                <a:latin typeface="Calibri" panose="020F0502020204030204" pitchFamily="34" charset="0"/>
                <a:ea typeface="Calibri" panose="020F0502020204030204" pitchFamily="34" charset="0"/>
                <a:cs typeface="Times New Roman" panose="02020603050405020304" pitchFamily="18" charset="0"/>
              </a:rPr>
              <a:t> n. 297/94;</a:t>
            </a:r>
          </a:p>
          <a:p>
            <a:pPr algn="just">
              <a:lnSpc>
                <a:spcPts val="1800"/>
              </a:lnSpc>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pPr>
            <a:r>
              <a:rPr lang="it-IT" dirty="0">
                <a:latin typeface="Calibri" panose="020F0502020204030204" pitchFamily="34" charset="0"/>
                <a:ea typeface="Calibri" panose="020F0502020204030204" pitchFamily="34" charset="0"/>
                <a:cs typeface="Times New Roman" panose="02020603050405020304" pitchFamily="18" charset="0"/>
              </a:rPr>
              <a:t> Il personale di cui alle precedenti lettere d) ed f) può usufruire di tale precedenza solo all’interno e per la provincia in cui è ubicato il comune di residenza a condizione che abbia espresso come prima preferenza il comune (o distretto sub comunale) di residenza o una o più istituzioni scolastiche comprese in esso oppure il comune viciniore oppure una scuola con sede di organico in altro comune anche non viciniore che abbia una sede/plesso nel comune di riferimento ed in assenza di posti e/o classi di concorso richiedibili nel comune di residenza. La preferenza sintetica per il predetto comune è obbligatoria, anche nel caso di comuni in cui esista una sola istituzione scolastica, prima di esprimere preferenza per altro comune. La mancata indicazione del comune o distretto sub comunale di residenza preclude la possibilità di accoglimento da parte dell'ufficio della precedenza sia per il comune (o distretto sub comunale) che per eventuali preferenze relative ad altri comuni, ma non comporta l'annullamento dell'intera domanda.</a:t>
            </a:r>
          </a:p>
          <a:p>
            <a:pPr algn="just">
              <a:lnSpc>
                <a:spcPts val="1800"/>
              </a:lnSpc>
            </a:pPr>
            <a:r>
              <a:rPr lang="it-IT" dirty="0">
                <a:latin typeface="Calibri" panose="020F0502020204030204" pitchFamily="34" charset="0"/>
                <a:ea typeface="Calibri" panose="020F0502020204030204" pitchFamily="34" charset="0"/>
                <a:cs typeface="Times New Roman" panose="02020603050405020304" pitchFamily="18" charset="0"/>
              </a:rPr>
              <a:t>Pertanto, in tali casi, le preferenze espresse saranno prese in considerazione solo come domanda di assegnazione provvisoria/utilizzazione senza diritto di precedenza per il comune di riferimento. </a:t>
            </a:r>
          </a:p>
          <a:p>
            <a:pPr algn="just">
              <a:lnSpc>
                <a:spcPts val="700"/>
              </a:lnSpc>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pPr>
            <a:r>
              <a:rPr lang="it-IT" b="1" u="sng" dirty="0">
                <a:latin typeface="Calibri" panose="020F0502020204030204" pitchFamily="34" charset="0"/>
                <a:ea typeface="Calibri" panose="020F0502020204030204" pitchFamily="34" charset="0"/>
                <a:cs typeface="Times New Roman" panose="02020603050405020304" pitchFamily="18" charset="0"/>
              </a:rPr>
              <a:t>IV.	ASSISTENZA</a:t>
            </a:r>
          </a:p>
          <a:p>
            <a:pPr algn="just">
              <a:lnSpc>
                <a:spcPts val="1800"/>
              </a:lnSpc>
              <a:buAutoNum type="alphaLcParenR" startAt="7"/>
            </a:pPr>
            <a:r>
              <a:rPr lang="it-IT" dirty="0">
                <a:latin typeface="Calibri" panose="020F0502020204030204" pitchFamily="34" charset="0"/>
                <a:ea typeface="Calibri" panose="020F0502020204030204" pitchFamily="34" charset="0"/>
                <a:cs typeface="Times New Roman" panose="02020603050405020304" pitchFamily="18" charset="0"/>
              </a:rPr>
              <a:t>  personale docente destinatario dell'art. 33, commi 3, 5 e 7 della citata legge n. 104/1992 che sia genitore, anche adottante o chi, individuato dall’autorità competente, eserciti legale tutela, di soggetto con disabilità in situazione di gravità. Qualora entrambi i genitori siano impossibilitati a provvedere all’assistenza del figlio con disabilità grave perché affetti da patologie invalidanti o abbiano compiuto i sessantacinque anni di età, viene riconosciuta la precedenza, alla stregua della scomparsa di entrambi i genitori, anche ai fratelli o alle sorelle, in grado di prestare assistenza, conviventi  del soggetto con disabilità in situazione di gravità; l’impossibilità dei genitori a provvedere all’assistenza del figlio con disabilità in situazione di gravità deve essere documentata mediante dichiarazione personale redatta ai sensi delle disposizioni contenute nel D.P.R. 28.12.2000, n. 445 (se ultrasessantacinquenni) o certificazione medica comprovante le patologie invalidanti, secondo le indicazioni riportate nell’O.M. che regola annualmente la mobilità che, per </a:t>
            </a:r>
            <a:r>
              <a:rPr lang="it-IT" dirty="0" err="1">
                <a:latin typeface="Calibri" panose="020F0502020204030204" pitchFamily="34" charset="0"/>
                <a:ea typeface="Calibri" panose="020F0502020204030204" pitchFamily="34" charset="0"/>
                <a:cs typeface="Times New Roman" panose="02020603050405020304" pitchFamily="18" charset="0"/>
              </a:rPr>
              <a:t>l’a.s.</a:t>
            </a:r>
            <a:r>
              <a:rPr lang="it-IT" dirty="0">
                <a:latin typeface="Calibri" panose="020F0502020204030204" pitchFamily="34" charset="0"/>
                <a:ea typeface="Calibri" panose="020F0502020204030204" pitchFamily="34" charset="0"/>
                <a:cs typeface="Times New Roman" panose="02020603050405020304" pitchFamily="18" charset="0"/>
              </a:rPr>
              <a:t> 2025/26, sono previste dall’art. 4 dell’O.M. n. 36 del 28 febbraio 2025;</a:t>
            </a:r>
          </a:p>
          <a:p>
            <a:pPr algn="just">
              <a:lnSpc>
                <a:spcPts val="1800"/>
              </a:lnSpc>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pPr>
            <a:endParaRPr lang="it-IT"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magine 3">
            <a:extLst>
              <a:ext uri="{FF2B5EF4-FFF2-40B4-BE49-F238E27FC236}">
                <a16:creationId xmlns:a16="http://schemas.microsoft.com/office/drawing/2014/main" id="{F034D474-B221-DE6B-3F72-795DD460F9CE}"/>
              </a:ext>
            </a:extLst>
          </p:cNvPr>
          <p:cNvPicPr>
            <a:picLocks noChangeAspect="1"/>
          </p:cNvPicPr>
          <p:nvPr/>
        </p:nvPicPr>
        <p:blipFill>
          <a:blip r:embed="rId2"/>
          <a:stretch>
            <a:fillRect/>
          </a:stretch>
        </p:blipFill>
        <p:spPr>
          <a:xfrm>
            <a:off x="11136290" y="319223"/>
            <a:ext cx="855990" cy="562522"/>
          </a:xfrm>
          <a:prstGeom prst="rect">
            <a:avLst/>
          </a:prstGeom>
        </p:spPr>
      </p:pic>
      <p:sp>
        <p:nvSpPr>
          <p:cNvPr id="6" name="Segnaposto numero diapositiva 5">
            <a:extLst>
              <a:ext uri="{FF2B5EF4-FFF2-40B4-BE49-F238E27FC236}">
                <a16:creationId xmlns:a16="http://schemas.microsoft.com/office/drawing/2014/main" id="{11A54AD9-F776-78A6-0081-50C03BAB7395}"/>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24</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63371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8FF9AC-613E-9208-3EC3-9FC948F92B8D}"/>
              </a:ext>
            </a:extLst>
          </p:cNvPr>
          <p:cNvSpPr>
            <a:spLocks noGrp="1"/>
          </p:cNvSpPr>
          <p:nvPr>
            <p:ph type="title"/>
          </p:nvPr>
        </p:nvSpPr>
        <p:spPr>
          <a:xfrm>
            <a:off x="205273" y="424545"/>
            <a:ext cx="11880980" cy="457200"/>
          </a:xfrm>
        </p:spPr>
        <p:txBody>
          <a:bodyPr>
            <a:noAutofit/>
          </a:bodyPr>
          <a:lstStyle/>
          <a:p>
            <a:pPr>
              <a:lnSpc>
                <a:spcPct val="100000"/>
              </a:lnSpc>
            </a:pPr>
            <a:r>
              <a:rPr lang="it-IT" sz="2200" b="1" dirty="0">
                <a:solidFill>
                  <a:srgbClr val="C00000"/>
                </a:solidFill>
                <a:latin typeface="Calibri" panose="020F0502020204030204" pitchFamily="34" charset="0"/>
                <a:cs typeface="Calibri" panose="020F0502020204030204" pitchFamily="34" charset="0"/>
              </a:rPr>
              <a:t>Precedenze</a:t>
            </a:r>
          </a:p>
        </p:txBody>
      </p:sp>
      <p:sp>
        <p:nvSpPr>
          <p:cNvPr id="3" name="Rettangolo 2">
            <a:extLst>
              <a:ext uri="{FF2B5EF4-FFF2-40B4-BE49-F238E27FC236}">
                <a16:creationId xmlns:a16="http://schemas.microsoft.com/office/drawing/2014/main" id="{958B8D65-EF38-47D0-AC9A-E8443962D6E3}"/>
              </a:ext>
            </a:extLst>
          </p:cNvPr>
          <p:cNvSpPr/>
          <p:nvPr/>
        </p:nvSpPr>
        <p:spPr>
          <a:xfrm>
            <a:off x="0" y="1068512"/>
            <a:ext cx="12192000" cy="383006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ts val="1900"/>
              </a:lnSpc>
              <a:spcAft>
                <a:spcPts val="12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900"/>
              </a:lnSpc>
              <a:spcAft>
                <a:spcPts val="12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900"/>
              </a:lnSpc>
              <a:spcAft>
                <a:spcPts val="12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nSpc>
                <a:spcPts val="1900"/>
              </a:lnSpc>
              <a:spcAft>
                <a:spcPts val="12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900"/>
              </a:lnSpc>
              <a:spcAft>
                <a:spcPts val="12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9525" algn="just">
              <a:lnSpc>
                <a:spcPts val="1800"/>
              </a:lnSpc>
              <a:spcAft>
                <a:spcPts val="1200"/>
              </a:spcAft>
              <a:buAutoNum type="alphaLcParenR" startAt="8"/>
            </a:pPr>
            <a:r>
              <a:rPr lang="it-IT" sz="1800" dirty="0">
                <a:effectLst/>
                <a:latin typeface="Calibri" panose="020F0502020204030204" pitchFamily="34" charset="0"/>
                <a:ea typeface="Calibri" panose="020F0502020204030204" pitchFamily="34" charset="0"/>
                <a:cs typeface="Times New Roman" panose="02020603050405020304" pitchFamily="18" charset="0"/>
              </a:rPr>
              <a:t>   personale docente destinatario dell'art. 33, commi 3, 5 e 7 della citata legge n. 104/1992 che sia coniuge o parte dell’unione    civile o convivente di fatto ai sensi dell’art. 1 commi 36 e 37 della L. n. 76 del 2016 di soggetto con disabilità in situazione di gravità;</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spcAft>
                <a:spcPts val="12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i)   docenti figli che prestano assistenza al genitore con disabilità in situazione di gravità; </a:t>
            </a:r>
          </a:p>
          <a:p>
            <a:pPr algn="just">
              <a:lnSpc>
                <a:spcPts val="1800"/>
              </a:lnSpc>
              <a:spcAft>
                <a:spcPts val="12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l)   ai sensi dell’art. 42 bis del decreto legislativo 151/2001 docenti genitori anche adottivi o affidatari con prole. Ai sensi del decreto legislativo 80/2015 sono presi in considerazione i figli che compiono i sei anni tra il 1° gennaio e il 31 dicembre dell’anno in cui si effettua il movimento. In caso di adozioni e di affidi, i sei anni si intendono dall’ingresso del minore in famiglia;</a:t>
            </a:r>
          </a:p>
          <a:p>
            <a:pPr algn="just">
              <a:lnSpc>
                <a:spcPts val="1800"/>
              </a:lnSpc>
              <a:spcAft>
                <a:spcPts val="12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m) docenti genitori anche adottivi o affidatari con prole di età superiore a sei anni e inferiore a sedici anni limitatamente alle assegnazioni provvisorie interprovinciali. Sono presi in considerazione i figli che compiono i sedici anni tra il 1° gennaio e il 31 dicembre dell’anno in cui si effettua il movimento. In caso di adozioni e di affidi, i sedici anni si intendono dall’ingresso del minore in famiglia e comunque non oltre il compimento del diciottesimo anno di età;</a:t>
            </a:r>
          </a:p>
          <a:p>
            <a:pPr algn="just">
              <a:lnSpc>
                <a:spcPts val="1800"/>
              </a:lnSpc>
              <a:spcAft>
                <a:spcPts val="12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m-bis) fratelli e sorelle non conviventi del soggetto con disabilità in situazione di gravità, alle stesse condizioni previste alla precedente lettera g) per i fratelli e le sorelle conviventi del soggetto con disabilità in situazione di gravità;</a:t>
            </a:r>
          </a:p>
          <a:p>
            <a:pPr algn="just">
              <a:lnSpc>
                <a:spcPts val="1800"/>
              </a:lnSpc>
              <a:spcAft>
                <a:spcPts val="12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n)	personale docente, non richiamato alle precedenti lettere del presente punto IV, destinatario dell'art. 33, commi 3, 5 e 7 della citata legge n. 104/1992 che sia parente o affine entro il secondo grado, ovvero entro il terzo grado qualora i genitori o il coniuge o parte dell’unione civile o il convivente di fatto ai sensi dell’art. 1 comma 36 e 37 della L. n. 76 del 2016 della persona con  disabilità in situazione di gravità abbiano compiuto 65 anni di età oppure siano anche essi affetti da patologie invalidanti o siano deceduti o mancanti, o affidatario di persona con disabilità in situazione di gravità.</a:t>
            </a:r>
          </a:p>
        </p:txBody>
      </p:sp>
      <p:pic>
        <p:nvPicPr>
          <p:cNvPr id="4" name="Immagine 3">
            <a:extLst>
              <a:ext uri="{FF2B5EF4-FFF2-40B4-BE49-F238E27FC236}">
                <a16:creationId xmlns:a16="http://schemas.microsoft.com/office/drawing/2014/main" id="{6D3D0906-702B-ED70-69F6-33D74A77F9FF}"/>
              </a:ext>
            </a:extLst>
          </p:cNvPr>
          <p:cNvPicPr>
            <a:picLocks noChangeAspect="1"/>
          </p:cNvPicPr>
          <p:nvPr/>
        </p:nvPicPr>
        <p:blipFill>
          <a:blip r:embed="rId2"/>
          <a:stretch>
            <a:fillRect/>
          </a:stretch>
        </p:blipFill>
        <p:spPr>
          <a:xfrm>
            <a:off x="11136290" y="371884"/>
            <a:ext cx="855990" cy="562522"/>
          </a:xfrm>
          <a:prstGeom prst="rect">
            <a:avLst/>
          </a:prstGeom>
        </p:spPr>
      </p:pic>
      <p:sp>
        <p:nvSpPr>
          <p:cNvPr id="6" name="Segnaposto numero diapositiva 5">
            <a:extLst>
              <a:ext uri="{FF2B5EF4-FFF2-40B4-BE49-F238E27FC236}">
                <a16:creationId xmlns:a16="http://schemas.microsoft.com/office/drawing/2014/main" id="{7C3AD12C-061A-6476-F642-078D3BC458F6}"/>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25</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03275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5D458455-1BAB-2574-F90E-72631DE3C8A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5B56EDD-AF05-6F82-9EFA-B7AAF4A016F4}"/>
              </a:ext>
            </a:extLst>
          </p:cNvPr>
          <p:cNvSpPr>
            <a:spLocks noGrp="1"/>
          </p:cNvSpPr>
          <p:nvPr>
            <p:ph type="title"/>
          </p:nvPr>
        </p:nvSpPr>
        <p:spPr>
          <a:xfrm>
            <a:off x="205273" y="424545"/>
            <a:ext cx="11880980" cy="457200"/>
          </a:xfrm>
        </p:spPr>
        <p:txBody>
          <a:bodyPr>
            <a:noAutofit/>
          </a:bodyPr>
          <a:lstStyle/>
          <a:p>
            <a:pPr>
              <a:lnSpc>
                <a:spcPct val="100000"/>
              </a:lnSpc>
            </a:pPr>
            <a:r>
              <a:rPr lang="it-IT" sz="2200" b="1" dirty="0">
                <a:solidFill>
                  <a:srgbClr val="C00000"/>
                </a:solidFill>
                <a:latin typeface="Calibri" panose="020F0502020204030204" pitchFamily="34" charset="0"/>
                <a:cs typeface="Calibri" panose="020F0502020204030204" pitchFamily="34" charset="0"/>
              </a:rPr>
              <a:t>Precedenze</a:t>
            </a:r>
          </a:p>
        </p:txBody>
      </p:sp>
      <p:sp>
        <p:nvSpPr>
          <p:cNvPr id="3" name="Rettangolo 2">
            <a:extLst>
              <a:ext uri="{FF2B5EF4-FFF2-40B4-BE49-F238E27FC236}">
                <a16:creationId xmlns:a16="http://schemas.microsoft.com/office/drawing/2014/main" id="{8EA1B06C-C94B-416F-325A-BEE9ECCB80FD}"/>
              </a:ext>
            </a:extLst>
          </p:cNvPr>
          <p:cNvSpPr/>
          <p:nvPr/>
        </p:nvSpPr>
        <p:spPr>
          <a:xfrm>
            <a:off x="0" y="1068512"/>
            <a:ext cx="12192000" cy="383006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ts val="1900"/>
              </a:lnSpc>
              <a:spcAft>
                <a:spcPts val="12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900"/>
              </a:lnSpc>
              <a:spcAft>
                <a:spcPts val="12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900"/>
              </a:lnSpc>
              <a:spcAft>
                <a:spcPts val="12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nSpc>
                <a:spcPts val="1900"/>
              </a:lnSpc>
              <a:spcAft>
                <a:spcPts val="12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900"/>
              </a:lnSpc>
              <a:spcAft>
                <a:spcPts val="12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9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La precedenza viene riconosciuta ai soggetti di cui alle precedenti lettere i), m-bis), n) a condizione che abbiano prodotto la documentazione attestante il diritto a fruire nell’anno scolastico in cui si presenta la domanda di utilizzazione/assegnazione provvisoria, dei giorni di permesso retribuito mensile per l’assistenza di cui all’art. 33, comma 3, della L. 104/1992 ovvero del congedo straordinario ai sensi dell’art. 42, comma 5 del decreto legislativo 151/2001.</a:t>
            </a:r>
          </a:p>
          <a:p>
            <a:pPr algn="just">
              <a:lnSpc>
                <a:spcPts val="19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In relazione ai punti g), h), i), l), m), m-bis), n):</a:t>
            </a:r>
          </a:p>
          <a:p>
            <a:pPr algn="just">
              <a:lnSpc>
                <a:spcPts val="19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 la situazione legittimante il diritto a beneficiare della precedenza deve essere documentata per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l’a.s.</a:t>
            </a:r>
            <a:r>
              <a:rPr lang="it-IT" sz="1800" dirty="0">
                <a:effectLst/>
                <a:latin typeface="Calibri" panose="020F0502020204030204" pitchFamily="34" charset="0"/>
                <a:ea typeface="Calibri" panose="020F0502020204030204" pitchFamily="34" charset="0"/>
                <a:cs typeface="Times New Roman" panose="02020603050405020304" pitchFamily="18" charset="0"/>
              </a:rPr>
              <a:t> 2025/26 secondo le disposizioni di cui all’art. 4 dell’O.M. n. 36 del 28 febbraio 2025. Per i successivi anni scolastici di vigenza del presente contratto si rinvia a quanto stabilito dalle ordinanze ministeriali annualmente adottate. I requisiti debbono sussistere alla data di presentazione della domanda e la documentazione deve essere prodotta entro la medesima data.</a:t>
            </a:r>
          </a:p>
          <a:p>
            <a:pPr algn="just">
              <a:lnSpc>
                <a:spcPts val="19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In relazione ai punti g), h), i), m-bis) ed n):</a:t>
            </a:r>
          </a:p>
          <a:p>
            <a:pPr algn="just">
              <a:lnSpc>
                <a:spcPts val="19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 la precedenza è riconosciuta anche qualora la certificazione attestante la gravità della disabilità dichiari il soggetto con disabilità “rivedibile” purché sia certificata l’esigenza di assistenza permanente, continuativa e globale (art. 3, comma 3, legge 104/1992) e la durata del riconoscimento travalichi l’inizio dell’anno scolastico per il quale viene disposta l’utilizzazione o l’assegnazione provvisoria.</a:t>
            </a:r>
          </a:p>
          <a:p>
            <a:pPr algn="just">
              <a:lnSpc>
                <a:spcPts val="19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La precedenza è riconosciuta a condizione che si indichi come prima preferenza sintetica il comune o distretto sub comunale di assistenza, eventualmente preceduta dall’indicazione analitica di scuole dello stesso comune, prima di indicare preferenze (sia di singola scuola, sia sintetiche) relative ad altri comuni. In assenza di posti richiedibili nel comune ove risulti domiciliato il soggetto con disabilità è obbligatorio indicare il comune viciniore a quello del domicilio dell'assistito con posti richiedibili ovvero una scuola con sede di organico in altro comune anche non viciniore che abbia una sede/plesso nel comune di domicilio dell'assistito.</a:t>
            </a:r>
          </a:p>
        </p:txBody>
      </p:sp>
      <p:pic>
        <p:nvPicPr>
          <p:cNvPr id="4" name="Immagine 3">
            <a:extLst>
              <a:ext uri="{FF2B5EF4-FFF2-40B4-BE49-F238E27FC236}">
                <a16:creationId xmlns:a16="http://schemas.microsoft.com/office/drawing/2014/main" id="{D11D5619-6864-79ED-7ED5-388E1462D306}"/>
              </a:ext>
            </a:extLst>
          </p:cNvPr>
          <p:cNvPicPr>
            <a:picLocks noChangeAspect="1"/>
          </p:cNvPicPr>
          <p:nvPr/>
        </p:nvPicPr>
        <p:blipFill>
          <a:blip r:embed="rId2"/>
          <a:stretch>
            <a:fillRect/>
          </a:stretch>
        </p:blipFill>
        <p:spPr>
          <a:xfrm>
            <a:off x="11136290" y="371884"/>
            <a:ext cx="855990" cy="562522"/>
          </a:xfrm>
          <a:prstGeom prst="rect">
            <a:avLst/>
          </a:prstGeom>
        </p:spPr>
      </p:pic>
      <p:sp>
        <p:nvSpPr>
          <p:cNvPr id="6" name="Segnaposto numero diapositiva 5">
            <a:extLst>
              <a:ext uri="{FF2B5EF4-FFF2-40B4-BE49-F238E27FC236}">
                <a16:creationId xmlns:a16="http://schemas.microsoft.com/office/drawing/2014/main" id="{EE32AFC5-7060-BE1D-A4C8-6920EDDD8D4A}"/>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26</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51222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500D1C10-67A1-F544-B974-8C3CF531BF6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0D603B1-676F-934A-408B-5E08CF390148}"/>
              </a:ext>
            </a:extLst>
          </p:cNvPr>
          <p:cNvSpPr>
            <a:spLocks noGrp="1"/>
          </p:cNvSpPr>
          <p:nvPr>
            <p:ph type="title"/>
          </p:nvPr>
        </p:nvSpPr>
        <p:spPr>
          <a:xfrm>
            <a:off x="205273" y="424545"/>
            <a:ext cx="11880980" cy="457200"/>
          </a:xfrm>
        </p:spPr>
        <p:txBody>
          <a:bodyPr>
            <a:noAutofit/>
          </a:bodyPr>
          <a:lstStyle/>
          <a:p>
            <a:pPr>
              <a:lnSpc>
                <a:spcPct val="100000"/>
              </a:lnSpc>
            </a:pPr>
            <a:r>
              <a:rPr lang="it-IT" sz="2200" b="1" dirty="0">
                <a:solidFill>
                  <a:srgbClr val="C00000"/>
                </a:solidFill>
                <a:latin typeface="Calibri" panose="020F0502020204030204" pitchFamily="34" charset="0"/>
                <a:cs typeface="Calibri" panose="020F0502020204030204" pitchFamily="34" charset="0"/>
              </a:rPr>
              <a:t>Precedenze</a:t>
            </a:r>
          </a:p>
        </p:txBody>
      </p:sp>
      <p:sp>
        <p:nvSpPr>
          <p:cNvPr id="3" name="Rettangolo 2">
            <a:extLst>
              <a:ext uri="{FF2B5EF4-FFF2-40B4-BE49-F238E27FC236}">
                <a16:creationId xmlns:a16="http://schemas.microsoft.com/office/drawing/2014/main" id="{49A0DBB0-EDEA-2809-14B0-6E6176E48674}"/>
              </a:ext>
            </a:extLst>
          </p:cNvPr>
          <p:cNvSpPr/>
          <p:nvPr/>
        </p:nvSpPr>
        <p:spPr>
          <a:xfrm>
            <a:off x="0" y="987067"/>
            <a:ext cx="12192000" cy="4795168"/>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900"/>
              </a:lnSpc>
              <a:spcAft>
                <a:spcPts val="12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nSpc>
                <a:spcPts val="1900"/>
              </a:lnSpc>
              <a:spcAft>
                <a:spcPts val="12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nSpc>
                <a:spcPts val="1900"/>
              </a:lnSpc>
              <a:spcAft>
                <a:spcPts val="12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ts val="1900"/>
              </a:lnSpc>
              <a:spcAft>
                <a:spcPts val="1200"/>
              </a:spcAft>
            </a:pPr>
            <a:r>
              <a:rPr lang="it-IT" dirty="0">
                <a:latin typeface="Calibri" panose="020F0502020204030204" pitchFamily="34" charset="0"/>
                <a:ea typeface="Calibri" panose="020F0502020204030204" pitchFamily="34" charset="0"/>
                <a:cs typeface="Times New Roman" panose="02020603050405020304" pitchFamily="18" charset="0"/>
              </a:rPr>
              <a:t>L'indicazione della preferenza sintetica del predetto comune, ovvero per il distretto sub comunale per i comuni suddivisi in più distretti, è obbligatoria anche nel caso di comuni in cui esista una sola istituzione scolastica. La mancata indicazione del comune o distretto sub comunale di assistenza preclude la possibilità di accoglimento da parte dell'ufficio della precedenza sia per il comune (o distretto sub comunale) che per eventuali preferenze relative ad altri comuni, ma non comporta l'annullamento dell'intera domanda. Pertanto, in tali casi, le preferenze espresse saranno prese in considerazione solo come domanda di assegnazione provvisoria/utilizzazione senza diritto di precedenza.</a:t>
            </a:r>
          </a:p>
          <a:p>
            <a:pPr marL="400050" indent="-400050">
              <a:lnSpc>
                <a:spcPts val="1900"/>
              </a:lnSpc>
              <a:spcAft>
                <a:spcPts val="1200"/>
              </a:spcAft>
              <a:buAutoNum type="romanUcPeriod" startAt="5"/>
            </a:pPr>
            <a:r>
              <a:rPr lang="it-IT" sz="1800" dirty="0">
                <a:effectLst/>
                <a:latin typeface="Calibri" panose="020F0502020204030204" pitchFamily="34" charset="0"/>
                <a:ea typeface="Calibri" panose="020F0502020204030204" pitchFamily="34" charset="0"/>
                <a:cs typeface="Times New Roman" panose="02020603050405020304" pitchFamily="18" charset="0"/>
              </a:rPr>
              <a:t>Docenti: personale cessato a qualunque titolo dal collocamento fuori ruolo;</a:t>
            </a:r>
          </a:p>
          <a:p>
            <a:pPr>
              <a:lnSpc>
                <a:spcPts val="1900"/>
              </a:lnSpc>
              <a:spcAft>
                <a:spcPts val="12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VI.  Personale coniuge di militare o di categoria equiparata (solo assegnazioni)</a:t>
            </a:r>
          </a:p>
          <a:p>
            <a:pPr>
              <a:lnSpc>
                <a:spcPts val="1900"/>
              </a:lnSpc>
              <a:spcAft>
                <a:spcPts val="12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VII. Personale che ricopre cariche pubbliche nelle amministrazioni degli enti locali (solo assegnazioni)</a:t>
            </a:r>
          </a:p>
          <a:p>
            <a:pPr algn="just">
              <a:lnSpc>
                <a:spcPts val="1900"/>
              </a:lnSpc>
              <a:spcAft>
                <a:spcPts val="12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VIII. Personale che riprende servizio al termine dell’aspettativa sindacale di cui al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C.C.N.Q</a:t>
            </a:r>
            <a:r>
              <a:rPr lang="it-IT" sz="1800" dirty="0">
                <a:effectLst/>
                <a:latin typeface="Calibri" panose="020F0502020204030204" pitchFamily="34" charset="0"/>
                <a:ea typeface="Calibri" panose="020F0502020204030204" pitchFamily="34" charset="0"/>
                <a:cs typeface="Times New Roman" panose="02020603050405020304" pitchFamily="18" charset="0"/>
              </a:rPr>
              <a:t>. sottoscritto il 4.12.2017 (solo assegnazioni).</a:t>
            </a:r>
          </a:p>
          <a:p>
            <a:pPr algn="just">
              <a:lnSpc>
                <a:spcPts val="1900"/>
              </a:lnSpc>
              <a:spcAft>
                <a:spcPts val="12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N. B.: a parità di precedenza si considera il punteggio. A parità di precedenza e punteggio prevale la maggiore anzianità  anagrafica.</a:t>
            </a:r>
          </a:p>
          <a:p>
            <a:pPr algn="just">
              <a:lnSpc>
                <a:spcPts val="1900"/>
              </a:lnSpc>
              <a:spcAft>
                <a:spcPts val="12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magine 3">
            <a:extLst>
              <a:ext uri="{FF2B5EF4-FFF2-40B4-BE49-F238E27FC236}">
                <a16:creationId xmlns:a16="http://schemas.microsoft.com/office/drawing/2014/main" id="{8947377F-CCDC-060A-199C-85E622D3A7ED}"/>
              </a:ext>
            </a:extLst>
          </p:cNvPr>
          <p:cNvPicPr>
            <a:picLocks noChangeAspect="1"/>
          </p:cNvPicPr>
          <p:nvPr/>
        </p:nvPicPr>
        <p:blipFill>
          <a:blip r:embed="rId2"/>
          <a:stretch>
            <a:fillRect/>
          </a:stretch>
        </p:blipFill>
        <p:spPr>
          <a:xfrm>
            <a:off x="11136290" y="371884"/>
            <a:ext cx="855990" cy="562522"/>
          </a:xfrm>
          <a:prstGeom prst="rect">
            <a:avLst/>
          </a:prstGeom>
        </p:spPr>
      </p:pic>
      <p:sp>
        <p:nvSpPr>
          <p:cNvPr id="6" name="Segnaposto numero diapositiva 5">
            <a:extLst>
              <a:ext uri="{FF2B5EF4-FFF2-40B4-BE49-F238E27FC236}">
                <a16:creationId xmlns:a16="http://schemas.microsoft.com/office/drawing/2014/main" id="{B46D90BD-2E1E-2A38-BE2F-92CE566E28B4}"/>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27</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348079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0" y="970384"/>
            <a:ext cx="12192000" cy="5887616"/>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300"/>
              </a:spcAft>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pPr>
              <a:spcAft>
                <a:spcPts val="300"/>
              </a:spcAft>
            </a:pPr>
            <a:endParaRPr lang="it-IT" b="1" i="1"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La lavoratrice vittima di violenza di genere inserita in percorsi specifici di protezione di cui all’art. 24 comma 1 del decreto legislativo 15 giugno 2015 n. 80, ovver</a:t>
            </a:r>
            <a:r>
              <a:rPr lang="it-IT" dirty="0">
                <a:latin typeface="Calibri" panose="020F0502020204030204" pitchFamily="34" charset="0"/>
                <a:ea typeface="Calibri" panose="020F0502020204030204" pitchFamily="34" charset="0"/>
                <a:cs typeface="Times New Roman" panose="02020603050405020304" pitchFamily="18" charset="0"/>
              </a:rPr>
              <a:t>o in presenza di atto del tribunale che attesta la specifica condizione, può presentare domanda di mobilità annuale per una provincia o comune diverso da quello di residenza, salvo il caso di comuni con più distretti sub-comunali ovvero nel caso di violenza riconducibile al luogo di lavoro per lo stesso comune del luogo di lavoro.</a:t>
            </a:r>
          </a:p>
          <a:p>
            <a:pPr algn="just">
              <a:spcAft>
                <a:spcPts val="3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155510" y="349900"/>
            <a:ext cx="11880980" cy="457200"/>
          </a:xfrm>
        </p:spPr>
        <p:txBody>
          <a:bodyPr>
            <a:noAutofit/>
          </a:bodyPr>
          <a:lstStyle/>
          <a:p>
            <a:pPr algn="ctr">
              <a:lnSpc>
                <a:spcPct val="115000"/>
              </a:lnSpc>
              <a:spcAft>
                <a:spcPts val="1000"/>
              </a:spcAft>
            </a:pPr>
            <a:r>
              <a:rPr lang="it-IT" sz="34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DONNE VITTIME DI VIOLENZA</a:t>
            </a:r>
            <a:endParaRPr lang="it-IT" sz="3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6700E26B-86BB-CC9A-06D1-679CE9F90BE1}"/>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24BE2DB1-1739-71A6-AB19-D2B5D6075250}"/>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28</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9487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C8147-35B6-1AF5-8CBC-908271D393B6}"/>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73EA200E-7E79-058F-F87E-B5C19C89A2F2}"/>
              </a:ext>
            </a:extLst>
          </p:cNvPr>
          <p:cNvSpPr txBox="1"/>
          <p:nvPr/>
        </p:nvSpPr>
        <p:spPr>
          <a:xfrm>
            <a:off x="1835529" y="1883985"/>
            <a:ext cx="8520941" cy="4093428"/>
          </a:xfrm>
          <a:prstGeom prst="rect">
            <a:avLst/>
          </a:prstGeom>
          <a:noFill/>
        </p:spPr>
        <p:txBody>
          <a:bodyPr wrap="square" rtlCol="0">
            <a:spAutoFit/>
          </a:bodyPr>
          <a:lstStyle/>
          <a:p>
            <a:pPr algn="ctr"/>
            <a:r>
              <a:rPr lang="it-IT" sz="6500" b="1" dirty="0"/>
              <a:t>ASSEGNAZIONI PROVVISORIE </a:t>
            </a:r>
            <a:br>
              <a:rPr lang="it-IT" sz="6500" b="1" dirty="0"/>
            </a:br>
            <a:r>
              <a:rPr lang="it-IT" sz="6500" b="1" dirty="0"/>
              <a:t>E UTILIZZAZIONI PERSONALE ATA</a:t>
            </a:r>
            <a:endParaRPr lang="it-IT" sz="6500" dirty="0"/>
          </a:p>
        </p:txBody>
      </p:sp>
      <p:sp>
        <p:nvSpPr>
          <p:cNvPr id="4" name="Rettangolo 3">
            <a:extLst>
              <a:ext uri="{FF2B5EF4-FFF2-40B4-BE49-F238E27FC236}">
                <a16:creationId xmlns:a16="http://schemas.microsoft.com/office/drawing/2014/main" id="{649D462A-154D-72E3-4088-F1A8E4340ED7}"/>
              </a:ext>
            </a:extLst>
          </p:cNvPr>
          <p:cNvSpPr/>
          <p:nvPr/>
        </p:nvSpPr>
        <p:spPr>
          <a:xfrm>
            <a:off x="0" y="0"/>
            <a:ext cx="12192000" cy="1411941"/>
          </a:xfrm>
          <a:prstGeom prst="rect">
            <a:avLst/>
          </a:prstGeom>
          <a:solidFill>
            <a:srgbClr val="FFFF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a:extLst>
              <a:ext uri="{FF2B5EF4-FFF2-40B4-BE49-F238E27FC236}">
                <a16:creationId xmlns:a16="http://schemas.microsoft.com/office/drawing/2014/main" id="{2E29408D-7488-0286-6FCD-8047C4A313C4}"/>
              </a:ext>
            </a:extLst>
          </p:cNvPr>
          <p:cNvPicPr>
            <a:picLocks noChangeAspect="1"/>
          </p:cNvPicPr>
          <p:nvPr/>
        </p:nvPicPr>
        <p:blipFill>
          <a:blip r:embed="rId2"/>
          <a:stretch>
            <a:fillRect/>
          </a:stretch>
        </p:blipFill>
        <p:spPr>
          <a:xfrm>
            <a:off x="4867191" y="-101552"/>
            <a:ext cx="2457616" cy="1615044"/>
          </a:xfrm>
          <a:prstGeom prst="rect">
            <a:avLst/>
          </a:prstGeom>
        </p:spPr>
      </p:pic>
      <p:sp>
        <p:nvSpPr>
          <p:cNvPr id="2" name="Segnaposto numero diapositiva 5">
            <a:extLst>
              <a:ext uri="{FF2B5EF4-FFF2-40B4-BE49-F238E27FC236}">
                <a16:creationId xmlns:a16="http://schemas.microsoft.com/office/drawing/2014/main" id="{01C37075-2D24-3047-BB53-511A687474F0}"/>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29</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4329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3BF5BCF-887A-4AC9-6EC6-BB57D8FD6102}"/>
              </a:ext>
            </a:extLst>
          </p:cNvPr>
          <p:cNvSpPr txBox="1"/>
          <p:nvPr/>
        </p:nvSpPr>
        <p:spPr>
          <a:xfrm>
            <a:off x="1940869" y="1529780"/>
            <a:ext cx="8520941" cy="5093702"/>
          </a:xfrm>
          <a:prstGeom prst="rect">
            <a:avLst/>
          </a:prstGeom>
          <a:noFill/>
        </p:spPr>
        <p:txBody>
          <a:bodyPr wrap="square" rtlCol="0">
            <a:spAutoFit/>
          </a:bodyPr>
          <a:lstStyle/>
          <a:p>
            <a:pPr algn="ctr"/>
            <a:r>
              <a:rPr lang="it-IT" sz="6500" b="1" dirty="0"/>
              <a:t>ASSEGNAZIONI PROVVISORIE </a:t>
            </a:r>
            <a:br>
              <a:rPr lang="it-IT" sz="6500" b="1" dirty="0"/>
            </a:br>
            <a:r>
              <a:rPr lang="it-IT" sz="6500" b="1" dirty="0"/>
              <a:t>E UTILIZZAZIONI PERSONALE DOCENTE</a:t>
            </a:r>
            <a:endParaRPr lang="it-IT" sz="6500" dirty="0"/>
          </a:p>
        </p:txBody>
      </p:sp>
      <p:sp>
        <p:nvSpPr>
          <p:cNvPr id="5" name="Rettangolo 4">
            <a:extLst>
              <a:ext uri="{FF2B5EF4-FFF2-40B4-BE49-F238E27FC236}">
                <a16:creationId xmlns:a16="http://schemas.microsoft.com/office/drawing/2014/main" id="{CCC9C804-E951-1FD7-8456-F7366F504B63}"/>
              </a:ext>
            </a:extLst>
          </p:cNvPr>
          <p:cNvSpPr/>
          <p:nvPr/>
        </p:nvSpPr>
        <p:spPr>
          <a:xfrm>
            <a:off x="0" y="0"/>
            <a:ext cx="12192000" cy="1411941"/>
          </a:xfrm>
          <a:prstGeom prst="rect">
            <a:avLst/>
          </a:prstGeom>
          <a:solidFill>
            <a:srgbClr val="FFFF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a:extLst>
              <a:ext uri="{FF2B5EF4-FFF2-40B4-BE49-F238E27FC236}">
                <a16:creationId xmlns:a16="http://schemas.microsoft.com/office/drawing/2014/main" id="{313F5EE2-849C-2877-4A9E-77B9EC420CB3}"/>
              </a:ext>
            </a:extLst>
          </p:cNvPr>
          <p:cNvPicPr>
            <a:picLocks noChangeAspect="1"/>
          </p:cNvPicPr>
          <p:nvPr/>
        </p:nvPicPr>
        <p:blipFill>
          <a:blip r:embed="rId2"/>
          <a:stretch>
            <a:fillRect/>
          </a:stretch>
        </p:blipFill>
        <p:spPr>
          <a:xfrm>
            <a:off x="4972531" y="-144183"/>
            <a:ext cx="2457616" cy="1615044"/>
          </a:xfrm>
          <a:prstGeom prst="rect">
            <a:avLst/>
          </a:prstGeom>
        </p:spPr>
      </p:pic>
      <p:sp>
        <p:nvSpPr>
          <p:cNvPr id="2" name="Segnaposto numero diapositiva 5">
            <a:extLst>
              <a:ext uri="{FF2B5EF4-FFF2-40B4-BE49-F238E27FC236}">
                <a16:creationId xmlns:a16="http://schemas.microsoft.com/office/drawing/2014/main" id="{8D55EACA-7640-D965-33B1-ADB60754C40E}"/>
              </a:ext>
            </a:extLst>
          </p:cNvPr>
          <p:cNvSpPr>
            <a:spLocks noGrp="1"/>
          </p:cNvSpPr>
          <p:nvPr>
            <p:ph type="sldNum" sz="quarter" idx="12"/>
          </p:nvPr>
        </p:nvSpPr>
        <p:spPr>
          <a:xfrm>
            <a:off x="301477" y="6435043"/>
            <a:ext cx="11589046" cy="365125"/>
          </a:xfrm>
        </p:spPr>
        <p:txBody>
          <a:bodyPr/>
          <a:lstStyle/>
          <a:p>
            <a:pPr algn="ctr"/>
            <a:fld id="{4FAB73BC-B049-4115-A692-8D63A059BFB8}" type="slidenum">
              <a:rPr lang="en-US" sz="1600" smtClean="0">
                <a:latin typeface="Calibri" panose="020F0502020204030204" pitchFamily="34" charset="0"/>
                <a:cs typeface="Calibri" panose="020F0502020204030204" pitchFamily="34" charset="0"/>
              </a:rPr>
              <a:pPr algn="ctr"/>
              <a:t>3</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75409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0" y="970384"/>
            <a:ext cx="12192000" cy="6223518"/>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it-IT" sz="1800" kern="150" dirty="0">
                <a:effectLst/>
                <a:latin typeface="Calibri" panose="020F0502020204030204" pitchFamily="34" charset="0"/>
                <a:ea typeface="NSimSun" panose="02010609030101010101" pitchFamily="49" charset="-122"/>
                <a:cs typeface="Calibri" panose="020F0502020204030204" pitchFamily="34" charset="0"/>
              </a:rPr>
              <a:t>Per l'anno scolastico 2025/2026 il personale ATA a Tempo indeterminato può produrre domanda di assegnazione provvisoria per una sola provincia, per un massimo di 15 preferenze, indifferentemente per uno dei seguenti motivi ( art. 17 </a:t>
            </a:r>
            <a:r>
              <a:rPr lang="it-IT" sz="1800" kern="150" dirty="0" err="1">
                <a:effectLst/>
                <a:latin typeface="Calibri" panose="020F0502020204030204" pitchFamily="34" charset="0"/>
                <a:ea typeface="NSimSun" panose="02010609030101010101" pitchFamily="49" charset="-122"/>
                <a:cs typeface="Calibri" panose="020F0502020204030204" pitchFamily="34" charset="0"/>
              </a:rPr>
              <a:t>CCNI</a:t>
            </a:r>
            <a:r>
              <a:rPr lang="it-IT" sz="1800" kern="150" dirty="0">
                <a:effectLst/>
                <a:latin typeface="Calibri" panose="020F0502020204030204" pitchFamily="34" charset="0"/>
                <a:ea typeface="NSimSun" panose="02010609030101010101" pitchFamily="49" charset="-122"/>
                <a:cs typeface="Calibri" panose="020F0502020204030204" pitchFamily="34" charset="0"/>
              </a:rPr>
              <a:t>)</a:t>
            </a:r>
          </a:p>
          <a:p>
            <a:pPr algn="just"/>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a:p>
            <a:pPr marL="285750" indent="-285750" algn="just">
              <a:buFont typeface="Arial" panose="020B0604020202020204" pitchFamily="34" charset="0"/>
              <a:buChar char="•"/>
            </a:pPr>
            <a:r>
              <a:rPr lang="it-IT" sz="1800" kern="150" dirty="0">
                <a:effectLst/>
                <a:latin typeface="Calibri" panose="020F0502020204030204" pitchFamily="34" charset="0"/>
                <a:ea typeface="NSimSun" panose="02010609030101010101" pitchFamily="49" charset="-122"/>
                <a:cs typeface="Calibri" panose="020F0502020204030204" pitchFamily="34" charset="0"/>
              </a:rPr>
              <a:t>ricongiungimento ai figli o agli affidati di minore età con provvedimento giudiziario;</a:t>
            </a:r>
          </a:p>
          <a:p>
            <a:pPr marL="285750" indent="-285750" algn="just">
              <a:buFont typeface="Arial" panose="020B0604020202020204" pitchFamily="34" charset="0"/>
              <a:buChar char="•"/>
            </a:pPr>
            <a:r>
              <a:rPr lang="it-IT" sz="1800" kern="150" dirty="0">
                <a:effectLst/>
                <a:latin typeface="Calibri" panose="020F0502020204030204" pitchFamily="34" charset="0"/>
                <a:ea typeface="NSimSun" panose="02010609030101010101" pitchFamily="49" charset="-122"/>
                <a:cs typeface="Calibri" panose="020F0502020204030204" pitchFamily="34" charset="0"/>
              </a:rPr>
              <a:t>ricongiungimento al coniuge/parte dell’unione civile o al convivente ivi compresi parenti o affini, purché la stabilità della convivenza risulti da certificazione anagrafica;</a:t>
            </a:r>
          </a:p>
          <a:p>
            <a:pPr marL="285750" indent="-285750" algn="just">
              <a:buFont typeface="Arial" panose="020B0604020202020204" pitchFamily="34" charset="0"/>
              <a:buChar char="•"/>
            </a:pPr>
            <a:r>
              <a:rPr lang="it-IT" sz="1800" kern="150" dirty="0">
                <a:effectLst/>
                <a:latin typeface="Calibri" panose="020F0502020204030204" pitchFamily="34" charset="0"/>
                <a:ea typeface="NSimSun" panose="02010609030101010101" pitchFamily="49" charset="-122"/>
                <a:cs typeface="Calibri" panose="020F0502020204030204" pitchFamily="34" charset="0"/>
              </a:rPr>
              <a:t>ricongiungimento per l’assistenza a soggetto con disabilità in situazione di gravità ai sensi dell’art. 33, commi 3, 5 e 7 della legge 5 febbraio 1992, n. 104, anche se non convivente, a condizione che sia prodotta la documentazione attestante il diritto a fruire nell’anno scolastico in cui si presenta la domanda di assegnazione provvisoria, dei giorni di permesso retribuito mensile per l’assistenza di cui all’art. 33, comma 3, della L. 104/1992 ovvero del congedo straordinario ai sensi dell’art. 42, comma 5 del decreto legislativo 151/2001;</a:t>
            </a:r>
          </a:p>
          <a:p>
            <a:pPr marL="285750" indent="-285750" algn="just">
              <a:buFont typeface="Arial" panose="020B0604020202020204" pitchFamily="34" charset="0"/>
              <a:buChar char="•"/>
            </a:pPr>
            <a:r>
              <a:rPr lang="it-IT" sz="1800" kern="150" dirty="0">
                <a:effectLst/>
                <a:latin typeface="Calibri" panose="020F0502020204030204" pitchFamily="34" charset="0"/>
                <a:ea typeface="NSimSun" panose="02010609030101010101" pitchFamily="49" charset="-122"/>
                <a:cs typeface="Calibri" panose="020F0502020204030204" pitchFamily="34" charset="0"/>
              </a:rPr>
              <a:t>per gravi esigenze di salute del richiedente comprovate da idonea certificazione sanitaria;</a:t>
            </a:r>
          </a:p>
          <a:p>
            <a:pPr marL="285750" indent="-285750" algn="just">
              <a:buFont typeface="Arial" panose="020B0604020202020204" pitchFamily="34" charset="0"/>
              <a:buChar char="•"/>
            </a:pPr>
            <a:r>
              <a:rPr lang="it-IT" sz="1800" kern="150" dirty="0">
                <a:effectLst/>
                <a:latin typeface="Calibri" panose="020F0502020204030204" pitchFamily="34" charset="0"/>
                <a:ea typeface="NSimSun" panose="02010609030101010101" pitchFamily="49" charset="-122"/>
                <a:cs typeface="Calibri" panose="020F0502020204030204" pitchFamily="34" charset="0"/>
              </a:rPr>
              <a:t>ricongiungimento al genitore.</a:t>
            </a:r>
          </a:p>
          <a:p>
            <a:pPr marL="285750" indent="-285750" algn="just">
              <a:buFont typeface="Arial" panose="020B0604020202020204" pitchFamily="34" charset="0"/>
              <a:buChar char="•"/>
            </a:pPr>
            <a:endParaRPr lang="it-IT" kern="150" dirty="0">
              <a:latin typeface="Calibri" panose="020F0502020204030204" pitchFamily="34" charset="0"/>
              <a:ea typeface="NSimSun" panose="02010609030101010101" pitchFamily="49" charset="-122"/>
              <a:cs typeface="Calibri" panose="020F0502020204030204" pitchFamily="34" charset="0"/>
            </a:endParaRPr>
          </a:p>
          <a:p>
            <a:pPr algn="just"/>
            <a:r>
              <a:rPr lang="it-IT" dirty="0">
                <a:latin typeface="Calibri" panose="020F0502020204030204" pitchFamily="34" charset="0"/>
                <a:cs typeface="Calibri" panose="020F0502020204030204" pitchFamily="34" charset="0"/>
              </a:rPr>
              <a:t>In caso di ricongiungimento al coniuge o alla parte dell’unione civile o al convivente destinato a nuova sede per motivi di lavoro o che svolga attività lavorativa in altra provincia, si prescinde dall’iscrizione anagrafica.</a:t>
            </a:r>
          </a:p>
          <a:p>
            <a:pPr algn="just"/>
            <a:r>
              <a:rPr lang="it-IT" dirty="0">
                <a:latin typeface="Calibri" panose="020F0502020204030204" pitchFamily="34" charset="0"/>
                <a:cs typeface="Calibri" panose="020F0502020204030204" pitchFamily="34" charset="0"/>
              </a:rPr>
              <a:t>Per la precedenza di cui al punto IV dell’art. 18 il domicilio dell’</a:t>
            </a:r>
            <a:r>
              <a:rPr lang="it-IT" dirty="0" err="1">
                <a:latin typeface="Calibri" panose="020F0502020204030204" pitchFamily="34" charset="0"/>
                <a:cs typeface="Calibri" panose="020F0502020204030204" pitchFamily="34" charset="0"/>
              </a:rPr>
              <a:t>assistito,qualora</a:t>
            </a:r>
            <a:r>
              <a:rPr lang="it-IT" dirty="0">
                <a:latin typeface="Calibri" panose="020F0502020204030204" pitchFamily="34" charset="0"/>
                <a:cs typeface="Calibri" panose="020F0502020204030204" pitchFamily="34" charset="0"/>
              </a:rPr>
              <a:t> sia in comune o distretto differente, è considerato al pari della residenza.</a:t>
            </a:r>
          </a:p>
          <a:p>
            <a:pPr algn="just"/>
            <a:r>
              <a:rPr lang="it-IT" dirty="0">
                <a:latin typeface="Calibri" panose="020F0502020204030204" pitchFamily="34" charset="0"/>
                <a:cs typeface="Calibri" panose="020F0502020204030204" pitchFamily="34" charset="0"/>
              </a:rPr>
              <a:t>Alla domanda di assegnazione provvisoria devono essere allegati i documenti attestanti i requisiti richiesti nella tabella di valutazione per le assegnazioni provvisorie.</a:t>
            </a:r>
          </a:p>
          <a:p>
            <a:pPr algn="just"/>
            <a:endParaRPr lang="it-IT" dirty="0">
              <a:latin typeface="Calibri" panose="020F0502020204030204" pitchFamily="34" charset="0"/>
              <a:cs typeface="Calibri" panose="020F0502020204030204" pitchFamily="34" charset="0"/>
            </a:endParaRPr>
          </a:p>
          <a:p>
            <a:pPr algn="just"/>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155510" y="349900"/>
            <a:ext cx="11405119" cy="457200"/>
          </a:xfrm>
        </p:spPr>
        <p:txBody>
          <a:bodyPr>
            <a:noAutofit/>
          </a:bodyPr>
          <a:lstStyle/>
          <a:p>
            <a:pPr algn="ctr">
              <a:lnSpc>
                <a:spcPct val="115000"/>
              </a:lnSpc>
              <a:spcAft>
                <a:spcPts val="1000"/>
              </a:spcAft>
            </a:pPr>
            <a:r>
              <a:rPr lang="it-IT" sz="32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 E ASSEGNAZIONI PROVVISORIE PERSONALE ATA</a:t>
            </a:r>
            <a:endParaRPr lang="it-IT"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6700E26B-86BB-CC9A-06D1-679CE9F90BE1}"/>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F155C18D-4B8A-1582-B242-FAF2AFE7C24A}"/>
              </a:ext>
            </a:extLst>
          </p:cNvPr>
          <p:cNvSpPr txBox="1">
            <a:spLocks/>
          </p:cNvSpPr>
          <p:nvPr/>
        </p:nvSpPr>
        <p:spPr>
          <a:xfrm>
            <a:off x="365324" y="6492875"/>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30</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1134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0" y="970384"/>
            <a:ext cx="12192000" cy="6223518"/>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it-IT" dirty="0">
                <a:latin typeface="Calibri" panose="020F0502020204030204" pitchFamily="34" charset="0"/>
                <a:cs typeface="Calibri" panose="020F0502020204030204" pitchFamily="34" charset="0"/>
              </a:rPr>
              <a:t> </a:t>
            </a:r>
          </a:p>
          <a:p>
            <a:pPr algn="just"/>
            <a:r>
              <a:rPr lang="it-IT" dirty="0">
                <a:latin typeface="Calibri" panose="020F0502020204030204" pitchFamily="34" charset="0"/>
                <a:cs typeface="Calibri" panose="020F0502020204030204" pitchFamily="34" charset="0"/>
              </a:rPr>
              <a:t> </a:t>
            </a:r>
          </a:p>
          <a:p>
            <a:pPr algn="just"/>
            <a:r>
              <a:rPr lang="it-IT" dirty="0">
                <a:latin typeface="Calibri" panose="020F0502020204030204" pitchFamily="34" charset="0"/>
                <a:cs typeface="Calibri" panose="020F0502020204030204" pitchFamily="34" charset="0"/>
              </a:rPr>
              <a:t>L’indicazione della preferenza sintetica per il comune di ricongiungimento, ovvero per il distretto scolastico di ricongiungimento per i comuni suddivisi in più distretti, è obbligatoria solo allorquando vengano richiesti anche altri comuni o distretti oltre i predetti.</a:t>
            </a:r>
          </a:p>
          <a:p>
            <a:pPr algn="just"/>
            <a:r>
              <a:rPr lang="it-IT" dirty="0">
                <a:latin typeface="Calibri" panose="020F0502020204030204" pitchFamily="34" charset="0"/>
                <a:cs typeface="Calibri" panose="020F0502020204030204" pitchFamily="34" charset="0"/>
              </a:rPr>
              <a:t>La mancata indicazione del comune o distretto sub-comunale di ricongiungimento preclude la</a:t>
            </a:r>
          </a:p>
          <a:p>
            <a:pPr algn="just"/>
            <a:r>
              <a:rPr lang="it-IT" dirty="0">
                <a:latin typeface="Calibri" panose="020F0502020204030204" pitchFamily="34" charset="0"/>
                <a:cs typeface="Calibri" panose="020F0502020204030204" pitchFamily="34" charset="0"/>
              </a:rPr>
              <a:t>possibilità di accoglimento da parte dell’ufficio delle eventuali preferenze relative ad altri comuni o distretti sub-comunali, ma non comporta l’annullamento dell’intera domanda di assegnazione provvisoria. In tali casi, l’ufficio si limiterà, di conseguenza, a prendere in considerazione soltanto</a:t>
            </a:r>
          </a:p>
          <a:p>
            <a:pPr algn="just"/>
            <a:r>
              <a:rPr lang="it-IT" dirty="0">
                <a:latin typeface="Calibri" panose="020F0502020204030204" pitchFamily="34" charset="0"/>
                <a:cs typeface="Calibri" panose="020F0502020204030204" pitchFamily="34" charset="0"/>
              </a:rPr>
              <a:t>le preferenze analitiche relative a specifiche scuole del comune di ricongiungimento o distretto sub-comunale.</a:t>
            </a:r>
          </a:p>
          <a:p>
            <a:pPr algn="just"/>
            <a:r>
              <a:rPr lang="it-IT" dirty="0">
                <a:latin typeface="Calibri" panose="020F0502020204030204" pitchFamily="34" charset="0"/>
                <a:cs typeface="Calibri" panose="020F0502020204030204" pitchFamily="34" charset="0"/>
              </a:rPr>
              <a:t>Non è consentita l’assegnazione provvisoria nell'ambito del comune di titolarità, con l’eccezione dei comuni che comprendono più distretti. Non sono, altresì, consentite le assegnazioni provvisorie nei confronti di personale scolastico assunto a tempo indeterminato con decorrenza giuridica coincidente all’inizio dell’anno scolastico 2025/26.</a:t>
            </a:r>
          </a:p>
          <a:p>
            <a:pPr algn="just"/>
            <a:endParaRPr lang="it-IT" dirty="0">
              <a:latin typeface="Calibri" panose="020F0502020204030204" pitchFamily="34" charset="0"/>
              <a:cs typeface="Calibri" panose="020F0502020204030204" pitchFamily="34" charset="0"/>
            </a:endParaRPr>
          </a:p>
          <a:p>
            <a:pPr algn="just"/>
            <a:r>
              <a:rPr lang="it-IT" kern="150" dirty="0">
                <a:latin typeface="Calibri" panose="020F0502020204030204" pitchFamily="34" charset="0"/>
                <a:ea typeface="NSimSun" panose="02010609030101010101" pitchFamily="49" charset="-122"/>
                <a:cs typeface="Calibri" panose="020F0502020204030204" pitchFamily="34" charset="0"/>
              </a:rPr>
              <a:t>Art. </a:t>
            </a:r>
            <a:r>
              <a:rPr lang="it-IT" kern="150" dirty="0" err="1">
                <a:latin typeface="Calibri" panose="020F0502020204030204" pitchFamily="34" charset="0"/>
                <a:ea typeface="NSimSun" panose="02010609030101010101" pitchFamily="49" charset="-122"/>
                <a:cs typeface="Calibri" panose="020F0502020204030204" pitchFamily="34" charset="0"/>
              </a:rPr>
              <a:t>17-bis</a:t>
            </a:r>
            <a:r>
              <a:rPr lang="it-IT" kern="150" dirty="0">
                <a:latin typeface="Calibri" panose="020F0502020204030204" pitchFamily="34" charset="0"/>
                <a:ea typeface="NSimSun" panose="02010609030101010101" pitchFamily="49" charset="-122"/>
                <a:cs typeface="Calibri" panose="020F0502020204030204" pitchFamily="34" charset="0"/>
              </a:rPr>
              <a:t> – Assegnazioni provvisorie del personale inquadrato nell’area dei Funzionari e delle Elevate Qualificazioni</a:t>
            </a:r>
          </a:p>
          <a:p>
            <a:pPr algn="just"/>
            <a:endParaRPr lang="it-IT" kern="150" dirty="0">
              <a:latin typeface="Calibri" panose="020F0502020204030204" pitchFamily="34" charset="0"/>
              <a:ea typeface="NSimSun" panose="02010609030101010101" pitchFamily="49" charset="-122"/>
              <a:cs typeface="Calibri" panose="020F0502020204030204" pitchFamily="34" charset="0"/>
            </a:endParaRPr>
          </a:p>
          <a:p>
            <a:pPr marL="342900" indent="-342900" algn="just">
              <a:buFont typeface="+mj-lt"/>
              <a:buAutoNum type="arabicPeriod"/>
            </a:pPr>
            <a:r>
              <a:rPr lang="it-IT" kern="150" dirty="0">
                <a:latin typeface="Calibri" panose="020F0502020204030204" pitchFamily="34" charset="0"/>
                <a:ea typeface="NSimSun" panose="02010609030101010101" pitchFamily="49" charset="-122"/>
                <a:cs typeface="Calibri" panose="020F0502020204030204" pitchFamily="34" charset="0"/>
              </a:rPr>
              <a:t>Il personale inquadrato nell'area dei Funzionari e delle elevate qualificazioni titolare di incarico di </a:t>
            </a:r>
            <a:r>
              <a:rPr lang="it-IT" kern="150" dirty="0" err="1">
                <a:latin typeface="Calibri" panose="020F0502020204030204" pitchFamily="34" charset="0"/>
                <a:ea typeface="NSimSun" panose="02010609030101010101" pitchFamily="49" charset="-122"/>
                <a:cs typeface="Calibri" panose="020F0502020204030204" pitchFamily="34" charset="0"/>
              </a:rPr>
              <a:t>D.S.G.A</a:t>
            </a:r>
            <a:r>
              <a:rPr lang="it-IT" kern="150" dirty="0">
                <a:latin typeface="Calibri" panose="020F0502020204030204" pitchFamily="34" charset="0"/>
                <a:ea typeface="NSimSun" panose="02010609030101010101" pitchFamily="49" charset="-122"/>
                <a:cs typeface="Calibri" panose="020F0502020204030204" pitchFamily="34" charset="0"/>
              </a:rPr>
              <a:t>. può presentare istanza di assegnazione provvisoria, sia provinciale che interprovinciale, anche in pendenza dell'incarico triennale e in deroga al vincolo di permanenza obbligatoria di cui all’articolo 35, comma </a:t>
            </a:r>
            <a:r>
              <a:rPr lang="it-IT" kern="150" dirty="0" err="1">
                <a:latin typeface="Calibri" panose="020F0502020204030204" pitchFamily="34" charset="0"/>
                <a:ea typeface="NSimSun" panose="02010609030101010101" pitchFamily="49" charset="-122"/>
                <a:cs typeface="Calibri" panose="020F0502020204030204" pitchFamily="34" charset="0"/>
              </a:rPr>
              <a:t>5-bis</a:t>
            </a:r>
            <a:r>
              <a:rPr lang="it-IT" kern="150" dirty="0">
                <a:latin typeface="Calibri" panose="020F0502020204030204" pitchFamily="34" charset="0"/>
                <a:ea typeface="NSimSun" panose="02010609030101010101" pitchFamily="49" charset="-122"/>
                <a:cs typeface="Calibri" panose="020F0502020204030204" pitchFamily="34" charset="0"/>
              </a:rPr>
              <a:t>, del decreto legislativo 30 marzo 2001, n. 165.</a:t>
            </a:r>
          </a:p>
          <a:p>
            <a:pPr marL="342900" indent="-342900" algn="just">
              <a:buFont typeface="+mj-lt"/>
              <a:buAutoNum type="arabicPeriod"/>
            </a:pPr>
            <a:r>
              <a:rPr lang="it-IT" kern="150" dirty="0">
                <a:latin typeface="Calibri" panose="020F0502020204030204" pitchFamily="34" charset="0"/>
                <a:ea typeface="NSimSun" panose="02010609030101010101" pitchFamily="49" charset="-122"/>
                <a:cs typeface="Calibri" panose="020F0502020204030204" pitchFamily="34" charset="0"/>
              </a:rPr>
              <a:t>Il personale che richiede l’assegnazione provvisoria conserva l’incarico conferito dall’Ambito territoriale presso la sede di titolarità; l’Ambito provvede alla sostituzione dello stesso ai sensi dell'art. 14 del presente contratto e del Decreto ministeriale n. 132/2024.</a:t>
            </a:r>
          </a:p>
          <a:p>
            <a:pPr algn="just"/>
            <a:endParaRPr lang="it-IT" dirty="0">
              <a:latin typeface="Calibri" panose="020F0502020204030204" pitchFamily="34" charset="0"/>
              <a:cs typeface="Calibri" panose="020F0502020204030204" pitchFamily="34" charset="0"/>
            </a:endParaRPr>
          </a:p>
          <a:p>
            <a:pPr algn="just"/>
            <a:endParaRPr lang="it-IT" dirty="0"/>
          </a:p>
          <a:p>
            <a:r>
              <a:rPr lang="it-IT" kern="150" dirty="0">
                <a:effectLst/>
                <a:latin typeface="Calibri" panose="020F0502020204030204" pitchFamily="34" charset="0"/>
                <a:ea typeface="NSimSun" panose="02010609030101010101" pitchFamily="49" charset="-122"/>
                <a:cs typeface="Calibri" panose="020F0502020204030204" pitchFamily="34" charset="0"/>
              </a:rPr>
              <a:t> </a:t>
            </a:r>
          </a:p>
          <a:p>
            <a:r>
              <a:rPr lang="it-IT" kern="150" dirty="0">
                <a:effectLst/>
                <a:latin typeface="Calibri" panose="020F0502020204030204" pitchFamily="34" charset="0"/>
                <a:ea typeface="NSimSun" panose="02010609030101010101" pitchFamily="49" charset="-122"/>
                <a:cs typeface="Calibri" panose="020F0502020204030204" pitchFamily="34" charset="0"/>
              </a:rPr>
              <a:t> </a:t>
            </a: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155510" y="349900"/>
            <a:ext cx="11405119" cy="457200"/>
          </a:xfrm>
        </p:spPr>
        <p:txBody>
          <a:bodyPr>
            <a:noAutofit/>
          </a:bodyPr>
          <a:lstStyle/>
          <a:p>
            <a:pPr algn="ctr">
              <a:lnSpc>
                <a:spcPct val="115000"/>
              </a:lnSpc>
              <a:spcAft>
                <a:spcPts val="1000"/>
              </a:spcAft>
            </a:pPr>
            <a:r>
              <a:rPr lang="it-IT" sz="32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 E ASSEGNAZIONI PROVVISORIE PERSONALE ATA</a:t>
            </a:r>
            <a:endParaRPr lang="it-IT"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6700E26B-86BB-CC9A-06D1-679CE9F90BE1}"/>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7A27461A-C258-665E-8176-3F3B34FE8C91}"/>
              </a:ext>
            </a:extLst>
          </p:cNvPr>
          <p:cNvSpPr txBox="1">
            <a:spLocks/>
          </p:cNvSpPr>
          <p:nvPr/>
        </p:nvSpPr>
        <p:spPr>
          <a:xfrm>
            <a:off x="498347" y="6492875"/>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31</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978040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0" y="615203"/>
            <a:ext cx="12192000" cy="6223518"/>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lgn="just">
              <a:lnSpc>
                <a:spcPts val="1800"/>
              </a:lnSpc>
              <a:buFont typeface="+mj-lt"/>
              <a:buAutoNum type="arabicPeriod" startAt="3"/>
            </a:pPr>
            <a:r>
              <a:rPr lang="it-IT" kern="150" dirty="0">
                <a:effectLst/>
                <a:latin typeface="Calibri" panose="020F0502020204030204" pitchFamily="34" charset="0"/>
                <a:ea typeface="NSimSun" panose="02010609030101010101" pitchFamily="49" charset="-122"/>
                <a:cs typeface="Calibri" panose="020F0502020204030204" pitchFamily="34" charset="0"/>
              </a:rPr>
              <a:t>Fino a quando il personale inquadrato nell’area dei Funzionari e delle Elevate Qualificazioni è pari al numero degli incarichi di </a:t>
            </a:r>
            <a:r>
              <a:rPr lang="it-IT" kern="150" dirty="0" err="1">
                <a:effectLst/>
                <a:latin typeface="Calibri" panose="020F0502020204030204" pitchFamily="34" charset="0"/>
                <a:ea typeface="NSimSun" panose="02010609030101010101" pitchFamily="49" charset="-122"/>
                <a:cs typeface="Calibri" panose="020F0502020204030204" pitchFamily="34" charset="0"/>
              </a:rPr>
              <a:t>D.S.G.A</a:t>
            </a:r>
            <a:r>
              <a:rPr lang="it-IT" kern="150" dirty="0">
                <a:effectLst/>
                <a:latin typeface="Calibri" panose="020F0502020204030204" pitchFamily="34" charset="0"/>
                <a:ea typeface="NSimSun" panose="02010609030101010101" pitchFamily="49" charset="-122"/>
                <a:cs typeface="Calibri" panose="020F0502020204030204" pitchFamily="34" charset="0"/>
              </a:rPr>
              <a:t>., l’assegnazione provvisoria è comunque subordinata </a:t>
            </a:r>
            <a:r>
              <a:rPr lang="it-IT" kern="150" dirty="0" err="1">
                <a:effectLst/>
                <a:latin typeface="Calibri" panose="020F0502020204030204" pitchFamily="34" charset="0"/>
                <a:ea typeface="NSimSun" panose="02010609030101010101" pitchFamily="49" charset="-122"/>
                <a:cs typeface="Calibri" panose="020F0502020204030204" pitchFamily="34" charset="0"/>
              </a:rPr>
              <a:t>alconferimento</a:t>
            </a:r>
            <a:r>
              <a:rPr lang="it-IT" kern="150" dirty="0">
                <a:effectLst/>
                <a:latin typeface="Calibri" panose="020F0502020204030204" pitchFamily="34" charset="0"/>
                <a:ea typeface="NSimSun" panose="02010609030101010101" pitchFamily="49" charset="-122"/>
                <a:cs typeface="Calibri" panose="020F0502020204030204" pitchFamily="34" charset="0"/>
              </a:rPr>
              <a:t> di incarico annuale da parte dell’Ambito territoriale di destinazione.</a:t>
            </a:r>
          </a:p>
          <a:p>
            <a:pPr marL="342900" indent="-342900" algn="just">
              <a:lnSpc>
                <a:spcPts val="1800"/>
              </a:lnSpc>
              <a:buFont typeface="+mj-lt"/>
              <a:buAutoNum type="arabicPeriod" startAt="3"/>
            </a:pPr>
            <a:r>
              <a:rPr lang="it-IT" kern="150" dirty="0">
                <a:effectLst/>
                <a:latin typeface="Calibri" panose="020F0502020204030204" pitchFamily="34" charset="0"/>
                <a:ea typeface="NSimSun" panose="02010609030101010101" pitchFamily="49" charset="-122"/>
                <a:cs typeface="Calibri" panose="020F0502020204030204" pitchFamily="34" charset="0"/>
              </a:rPr>
              <a:t>I funzionari che sulla base del previgente ordinamento professionale erano inquadrati nell’area dei </a:t>
            </a:r>
            <a:r>
              <a:rPr lang="it-IT" kern="150" dirty="0" err="1">
                <a:effectLst/>
                <a:latin typeface="Calibri" panose="020F0502020204030204" pitchFamily="34" charset="0"/>
                <a:ea typeface="NSimSun" panose="02010609030101010101" pitchFamily="49" charset="-122"/>
                <a:cs typeface="Calibri" panose="020F0502020204030204" pitchFamily="34" charset="0"/>
              </a:rPr>
              <a:t>D.S.G.A</a:t>
            </a:r>
            <a:r>
              <a:rPr lang="it-IT" kern="150" dirty="0">
                <a:effectLst/>
                <a:latin typeface="Calibri" panose="020F0502020204030204" pitchFamily="34" charset="0"/>
                <a:ea typeface="NSimSun" panose="02010609030101010101" pitchFamily="49" charset="-122"/>
                <a:cs typeface="Calibri" panose="020F0502020204030204" pitchFamily="34" charset="0"/>
              </a:rPr>
              <a:t>. precedono il restante personale nelle operazioni di assegnazione provvisoria, tenuto conto di quanto previsto dall’articolo 18 del presente Contratto.</a:t>
            </a:r>
          </a:p>
          <a:p>
            <a:pPr algn="just">
              <a:lnSpc>
                <a:spcPts val="800"/>
              </a:lnSpc>
            </a:pPr>
            <a:endParaRPr lang="it-IT" kern="150" dirty="0">
              <a:latin typeface="Calibri" panose="020F0502020204030204" pitchFamily="34" charset="0"/>
              <a:ea typeface="NSimSun" panose="02010609030101010101" pitchFamily="49" charset="-122"/>
              <a:cs typeface="Calibri" panose="020F0502020204030204" pitchFamily="34" charset="0"/>
            </a:endParaRPr>
          </a:p>
          <a:p>
            <a:pPr algn="just">
              <a:lnSpc>
                <a:spcPts val="1800"/>
              </a:lnSpc>
            </a:pPr>
            <a:r>
              <a:rPr lang="it-IT" dirty="0">
                <a:latin typeface="Calibri" panose="020F0502020204030204" pitchFamily="34" charset="0"/>
                <a:cs typeface="Calibri" panose="020F0502020204030204" pitchFamily="34" charset="0"/>
              </a:rPr>
              <a:t>Art. 18 - Precedenze nelle operazioni di utilizzazione e di assegnazione provvisoria</a:t>
            </a:r>
          </a:p>
          <a:p>
            <a:pPr algn="just">
              <a:lnSpc>
                <a:spcPts val="1800"/>
              </a:lnSpc>
            </a:pPr>
            <a:r>
              <a:rPr lang="it-IT" dirty="0">
                <a:latin typeface="Calibri" panose="020F0502020204030204" pitchFamily="34" charset="0"/>
                <a:cs typeface="Calibri" panose="020F0502020204030204" pitchFamily="34" charset="0"/>
              </a:rPr>
              <a:t> </a:t>
            </a:r>
          </a:p>
          <a:p>
            <a:pPr marL="342900" indent="-342900" algn="just">
              <a:lnSpc>
                <a:spcPts val="1800"/>
              </a:lnSpc>
              <a:buAutoNum type="arabicPeriod"/>
            </a:pPr>
            <a:r>
              <a:rPr lang="it-IT" dirty="0">
                <a:latin typeface="Calibri" panose="020F0502020204030204" pitchFamily="34" charset="0"/>
                <a:cs typeface="Calibri" panose="020F0502020204030204" pitchFamily="34" charset="0"/>
              </a:rPr>
              <a:t>Le precedenze riportate nel presente articolo, raggruppate sistematicamente per categoria, sono funzionalmente inserite secondo il seguente ordine di priorità, nella sequenza operativa di cui all’art. 19 del presente </a:t>
            </a:r>
            <a:r>
              <a:rPr lang="it-IT" dirty="0" err="1">
                <a:latin typeface="Calibri" panose="020F0502020204030204" pitchFamily="34" charset="0"/>
                <a:cs typeface="Calibri" panose="020F0502020204030204" pitchFamily="34" charset="0"/>
              </a:rPr>
              <a:t>C.C.N.I</a:t>
            </a:r>
            <a:r>
              <a:rPr lang="it-IT" dirty="0">
                <a:latin typeface="Calibri" panose="020F0502020204030204" pitchFamily="34" charset="0"/>
                <a:cs typeface="Calibri" panose="020F0502020204030204" pitchFamily="34" charset="0"/>
              </a:rPr>
              <a:t>., in sostanziale coerenza con le disposizioni in materia, previste dal </a:t>
            </a:r>
            <a:r>
              <a:rPr lang="it-IT" dirty="0" err="1">
                <a:latin typeface="Calibri" panose="020F0502020204030204" pitchFamily="34" charset="0"/>
                <a:cs typeface="Calibri" panose="020F0502020204030204" pitchFamily="34" charset="0"/>
              </a:rPr>
              <a:t>C.C.N.I</a:t>
            </a:r>
            <a:r>
              <a:rPr lang="it-IT" dirty="0">
                <a:latin typeface="Calibri" panose="020F0502020204030204" pitchFamily="34" charset="0"/>
                <a:cs typeface="Calibri" panose="020F0502020204030204" pitchFamily="34" charset="0"/>
              </a:rPr>
              <a:t>. relativo al triennio 2025/26, 2026/27 e 2027/28.  Il personale beneficiario delle precedenze di cui al presente articolo è tenuto a dichiarare il venir meno delle condizioni che hanno dato titolo a tali precedenze.</a:t>
            </a:r>
          </a:p>
          <a:p>
            <a:pPr>
              <a:lnSpc>
                <a:spcPts val="800"/>
              </a:lnSpc>
            </a:pPr>
            <a:r>
              <a:rPr lang="it-IT" dirty="0">
                <a:latin typeface="Calibri" panose="020F0502020204030204" pitchFamily="34" charset="0"/>
                <a:cs typeface="Calibri" panose="020F0502020204030204" pitchFamily="34" charset="0"/>
              </a:rPr>
              <a:t> </a:t>
            </a:r>
          </a:p>
          <a:p>
            <a:pPr>
              <a:lnSpc>
                <a:spcPts val="1800"/>
              </a:lnSpc>
            </a:pPr>
            <a:r>
              <a:rPr lang="it-IT" dirty="0">
                <a:latin typeface="Calibri" panose="020F0502020204030204" pitchFamily="34" charset="0"/>
                <a:cs typeface="Calibri" panose="020F0502020204030204" pitchFamily="34" charset="0"/>
              </a:rPr>
              <a:t>I. PERSONALE CON GRAVI MOTIVI DI SALUTE</a:t>
            </a:r>
          </a:p>
          <a:p>
            <a:pPr>
              <a:lnSpc>
                <a:spcPts val="1800"/>
              </a:lnSpc>
            </a:pPr>
            <a:r>
              <a:rPr lang="it-IT" dirty="0">
                <a:latin typeface="Calibri" panose="020F0502020204030204" pitchFamily="34" charset="0"/>
                <a:cs typeface="Calibri" panose="020F0502020204030204" pitchFamily="34" charset="0"/>
              </a:rPr>
              <a:t>a. Personale ATA non vedente (art. 3 della legge 28 marzo 1991, n. 120);</a:t>
            </a:r>
          </a:p>
          <a:p>
            <a:pPr>
              <a:lnSpc>
                <a:spcPts val="1800"/>
              </a:lnSpc>
            </a:pPr>
            <a:r>
              <a:rPr lang="it-IT" dirty="0">
                <a:latin typeface="Calibri" panose="020F0502020204030204" pitchFamily="34" charset="0"/>
                <a:cs typeface="Calibri" panose="020F0502020204030204" pitchFamily="34" charset="0"/>
              </a:rPr>
              <a:t>b. Personale ATA emodializzato (art. 61 della legge n. 270/82);</a:t>
            </a:r>
          </a:p>
          <a:p>
            <a:pPr>
              <a:lnSpc>
                <a:spcPts val="1800"/>
              </a:lnSpc>
            </a:pPr>
            <a:r>
              <a:rPr lang="it-IT" dirty="0">
                <a:latin typeface="Calibri" panose="020F0502020204030204" pitchFamily="34" charset="0"/>
                <a:cs typeface="Calibri" panose="020F0502020204030204" pitchFamily="34" charset="0"/>
              </a:rPr>
              <a:t> </a:t>
            </a:r>
          </a:p>
          <a:p>
            <a:pPr>
              <a:lnSpc>
                <a:spcPts val="1800"/>
              </a:lnSpc>
            </a:pPr>
            <a:r>
              <a:rPr lang="it-IT" dirty="0">
                <a:latin typeface="Calibri" panose="020F0502020204030204" pitchFamily="34" charset="0"/>
                <a:cs typeface="Calibri" panose="020F0502020204030204" pitchFamily="34" charset="0"/>
              </a:rPr>
              <a:t>II. PERSONALE TRASFERITO D’UFFICIO NEGLI ULTIMI DIECI ANNI RICHIEDENTE IL RIENTRO NELLA SCUOLA O ISTITUTO DI PRECEDENTE TITOLARITÀ</a:t>
            </a:r>
          </a:p>
          <a:p>
            <a:pPr>
              <a:lnSpc>
                <a:spcPts val="1800"/>
              </a:lnSpc>
            </a:pPr>
            <a:r>
              <a:rPr lang="it-IT" dirty="0">
                <a:latin typeface="Calibri" panose="020F0502020204030204" pitchFamily="34" charset="0"/>
                <a:cs typeface="Calibri" panose="020F0502020204030204" pitchFamily="34" charset="0"/>
              </a:rPr>
              <a:t> </a:t>
            </a:r>
          </a:p>
          <a:p>
            <a:pPr>
              <a:lnSpc>
                <a:spcPts val="1800"/>
              </a:lnSpc>
            </a:pPr>
            <a:r>
              <a:rPr lang="it-IT" dirty="0">
                <a:latin typeface="Calibri" panose="020F0502020204030204" pitchFamily="34" charset="0"/>
                <a:cs typeface="Calibri" panose="020F0502020204030204" pitchFamily="34" charset="0"/>
              </a:rPr>
              <a:t>III. PERSONALE CON DISABILITA’ E PERSONALE CHE HA BISOGNO DI PARTICOLARI CURE CONTINUATIVE</a:t>
            </a:r>
          </a:p>
          <a:p>
            <a:pPr>
              <a:lnSpc>
                <a:spcPts val="1800"/>
              </a:lnSpc>
            </a:pPr>
            <a:r>
              <a:rPr lang="it-IT" dirty="0">
                <a:latin typeface="Calibri" panose="020F0502020204030204" pitchFamily="34" charset="0"/>
                <a:cs typeface="Calibri" panose="020F0502020204030204" pitchFamily="34" charset="0"/>
              </a:rPr>
              <a:t>c) Personale ATA con disabilità di cui all'art. 21 della legge n. 104/92, richiamato dall'art. 601 del decreto legislativo n. 297/94, con un grado di invalidità superiore ai due terzi o con minorazioni</a:t>
            </a:r>
          </a:p>
          <a:p>
            <a:pPr>
              <a:lnSpc>
                <a:spcPts val="1800"/>
              </a:lnSpc>
            </a:pPr>
            <a:r>
              <a:rPr lang="it-IT" dirty="0">
                <a:latin typeface="Calibri" panose="020F0502020204030204" pitchFamily="34" charset="0"/>
                <a:cs typeface="Calibri" panose="020F0502020204030204" pitchFamily="34" charset="0"/>
              </a:rPr>
              <a:t>ascritte alle categorie prima, seconda e terza della tabella “A” annessa alla legge 10 agosto 1950, n. 648;</a:t>
            </a:r>
          </a:p>
          <a:p>
            <a:pPr algn="just">
              <a:lnSpc>
                <a:spcPts val="1800"/>
              </a:lnSpc>
            </a:pPr>
            <a:endParaRPr lang="it-IT" kern="150" dirty="0">
              <a:effectLst/>
              <a:latin typeface="Calibri" panose="020F0502020204030204" pitchFamily="34" charset="0"/>
              <a:ea typeface="NSimSun" panose="02010609030101010101" pitchFamily="49" charset="-122"/>
              <a:cs typeface="Calibri" panose="020F0502020204030204" pitchFamily="34" charset="0"/>
            </a:endParaRP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0" y="158003"/>
            <a:ext cx="11405119" cy="457200"/>
          </a:xfrm>
        </p:spPr>
        <p:txBody>
          <a:bodyPr>
            <a:noAutofit/>
          </a:bodyPr>
          <a:lstStyle/>
          <a:p>
            <a:pPr algn="ctr">
              <a:lnSpc>
                <a:spcPct val="115000"/>
              </a:lnSpc>
              <a:spcAft>
                <a:spcPts val="1000"/>
              </a:spcAft>
            </a:pPr>
            <a:r>
              <a:rPr lang="it-IT" sz="32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 E ASSEGNAZIONI PROVVISORIE PERSONALE ATA</a:t>
            </a:r>
            <a:endParaRPr lang="it-IT"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6700E26B-86BB-CC9A-06D1-679CE9F90BE1}"/>
              </a:ext>
            </a:extLst>
          </p:cNvPr>
          <p:cNvPicPr>
            <a:picLocks noChangeAspect="1"/>
          </p:cNvPicPr>
          <p:nvPr/>
        </p:nvPicPr>
        <p:blipFill>
          <a:blip r:embed="rId2"/>
          <a:stretch>
            <a:fillRect/>
          </a:stretch>
        </p:blipFill>
        <p:spPr>
          <a:xfrm>
            <a:off x="11221597" y="105342"/>
            <a:ext cx="855990" cy="562522"/>
          </a:xfrm>
          <a:prstGeom prst="rect">
            <a:avLst/>
          </a:prstGeom>
        </p:spPr>
      </p:pic>
      <p:sp>
        <p:nvSpPr>
          <p:cNvPr id="5" name="Segnaposto numero diapositiva 5">
            <a:extLst>
              <a:ext uri="{FF2B5EF4-FFF2-40B4-BE49-F238E27FC236}">
                <a16:creationId xmlns:a16="http://schemas.microsoft.com/office/drawing/2014/main" id="{A8028656-170A-5CB4-C80B-68077AE7EAC3}"/>
              </a:ext>
            </a:extLst>
          </p:cNvPr>
          <p:cNvSpPr txBox="1">
            <a:spLocks/>
          </p:cNvSpPr>
          <p:nvPr/>
        </p:nvSpPr>
        <p:spPr>
          <a:xfrm>
            <a:off x="454287" y="638753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32</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266573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1" y="907392"/>
            <a:ext cx="12192000" cy="5786342"/>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ts val="19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d) Personale ATA (non necessariamente con disabilità) che ha  bisogno per gravi patologie di particolari cure a carattere continuativo (ad esempio chemioterapia); detto personale ha diritto alla precedenza a condizione che la prima di tali preferenze sia relativa ad una scuola del comune in cui esista il centro di cura specializzato ove svolge la relativa terapia ovvero abbia espresso come prima preferenza il comune (o distretto sub comunale) in cui esista il centro di cura specializzato ovvero il comune viciniore in assenza di posti richiedibili in cui esista il centro di cura specializzato oppure una o più istituzioni scolastiche comprese in esso. La preferenza sintetica per il predetto comune è obbligatoria, anche nel caso di comuni in cui esista una sola istituzione scolastica, prima di esprimere preferenza per altro comune. La mancata indicazione del comune o distretto sub comunale di cura preclude la possibilità di accoglimento da parte dell'ufficio della precedenza sia per il comune (o distretto sub comunale) che per eventuali preferenze relative ad altri comuni, ma non comporta l'annullamento dell'intera domanda. Pertanto, in tali casi, le preferenze espresse saranno prese in considerazione solo come domanda di assegnazione provvisoria/utilizzazione senza diritto di precedenza;</a:t>
            </a:r>
          </a:p>
          <a:p>
            <a:pPr algn="just">
              <a:lnSpc>
                <a:spcPts val="19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e) Personale ATA appartenente alle categorie previste dal comma 6 dell'art. 33 della legge </a:t>
            </a:r>
            <a:r>
              <a:rPr lang="it-IT" sz="1800" kern="100" dirty="0" err="1">
                <a:effectLst/>
                <a:latin typeface="Calibri" panose="020F0502020204030204" pitchFamily="34" charset="0"/>
                <a:ea typeface="NSimSun" panose="02010609030101010101" pitchFamily="49" charset="-122"/>
                <a:cs typeface="Calibri" panose="020F0502020204030204" pitchFamily="34" charset="0"/>
              </a:rPr>
              <a:t>n.104</a:t>
            </a:r>
            <a:r>
              <a:rPr lang="it-IT" sz="1800" kern="100" dirty="0">
                <a:effectLst/>
                <a:latin typeface="Calibri" panose="020F0502020204030204" pitchFamily="34" charset="0"/>
                <a:ea typeface="NSimSun" panose="02010609030101010101" pitchFamily="49" charset="-122"/>
                <a:cs typeface="Calibri" panose="020F0502020204030204" pitchFamily="34" charset="0"/>
              </a:rPr>
              <a:t>/92, richiamato dall'art. 601 del D. Lgs. n. 297/94;</a:t>
            </a:r>
          </a:p>
          <a:p>
            <a:pPr algn="just">
              <a:lnSpc>
                <a:spcPts val="19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Il personale di cui alle lettere d) ed e) può usufruire di tale precedenza solo all’interno e per la provincia in cui è ubicato il comune di residenza a condizione che abbia espresso come prima preferenza il comune (o distretto sub comunale) di residenza o una o più istituzioni scolastiche comprese in esso oppure il comune viciniore in assenza di posti richiedibili nel comune di residenza. La preferenza sintetica per il predetto comune è obbligatoria, anche nel caso di comuni in cui esista una sola istituzione scolastica, prima di esprimere preferenza per altro comune. La mancata indicazione del comune o distretto sub comunale di residenza preclude la possibilità di accoglimento da parte dell'ufficio della precedenza sia per il comune (o distretto sub comunale) che per eventuali preferenze relative ad altri comuni, ma non comporta l'annullamento dell'intera domanda. Pertanto, in tali casi, le preferenze espresse saranno prese in considerazione solo come domanda di assegnazione provvisoria/utilizzazione senza diritto di precedenza nel comune di riferimento.</a:t>
            </a:r>
          </a:p>
          <a:p>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34851" y="249608"/>
            <a:ext cx="11405119" cy="457200"/>
          </a:xfrm>
        </p:spPr>
        <p:txBody>
          <a:bodyPr>
            <a:noAutofit/>
          </a:bodyPr>
          <a:lstStyle/>
          <a:p>
            <a:pPr algn="ctr">
              <a:lnSpc>
                <a:spcPct val="115000"/>
              </a:lnSpc>
              <a:spcAft>
                <a:spcPts val="1000"/>
              </a:spcAft>
            </a:pPr>
            <a:r>
              <a:rPr lang="it-IT" sz="32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 E ASSEGNAZIONI PROVVISORIE PERSONALE ATA</a:t>
            </a:r>
            <a:endParaRPr lang="it-IT"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6700E26B-86BB-CC9A-06D1-679CE9F90BE1}"/>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23E9C260-8CD0-8060-3233-1CD765F74E96}"/>
              </a:ext>
            </a:extLst>
          </p:cNvPr>
          <p:cNvSpPr txBox="1">
            <a:spLocks/>
          </p:cNvSpPr>
          <p:nvPr/>
        </p:nvSpPr>
        <p:spPr>
          <a:xfrm>
            <a:off x="498346" y="6328609"/>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33</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97000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F0FC033A-5CCA-C70B-4356-903CFBFB8848}"/>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A122C996-0D9E-873C-86A8-719D7F966F68}"/>
              </a:ext>
            </a:extLst>
          </p:cNvPr>
          <p:cNvSpPr/>
          <p:nvPr/>
        </p:nvSpPr>
        <p:spPr>
          <a:xfrm>
            <a:off x="0" y="859761"/>
            <a:ext cx="12192000" cy="6334141"/>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lnSpc>
                <a:spcPts val="19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IV. ASSISTENZA</a:t>
            </a:r>
          </a:p>
          <a:p>
            <a:pPr algn="just">
              <a:lnSpc>
                <a:spcPts val="19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f ) personale ATA destinatario dell'art. 33, commi 3, 5 e 7 della citata legge n. 104/92 che sia genitore, anche adottante, o chi, individuato dall’autorità competente, eserciti legale tutela 5 , di soggetto con disabilità in situazione di gravità. Qualora entrambi i genitori siano impossibilitati a provvedere all’assistenza del figlio con disabilità grave perché affetti da patologie invalidanti o abbiano compiuto i sessantacinque anni di età, viene riconosciuta la precedenza, alla stregua della scomparsa di entrambi i genitori, anche ai fratelli o alle sorelle, in grado di prestare assistenza,  conviventi di soggetto con disabilità in situazione di gravità. L’impossibilità dei genitori a provvedere all’assistenza del figlio con disabilità in situazione di gravità deve essere documentata mediante dichiarazione personale redatta ai sensi delle disposizioni contenute nel </a:t>
            </a:r>
            <a:r>
              <a:rPr lang="it-IT" sz="1800" kern="100" dirty="0" err="1">
                <a:effectLst/>
                <a:latin typeface="Calibri" panose="020F0502020204030204" pitchFamily="34" charset="0"/>
                <a:ea typeface="NSimSun" panose="02010609030101010101" pitchFamily="49" charset="-122"/>
                <a:cs typeface="Calibri" panose="020F0502020204030204" pitchFamily="34" charset="0"/>
              </a:rPr>
              <a:t>D.P.R.28.12.2000</a:t>
            </a:r>
            <a:r>
              <a:rPr lang="it-IT" sz="1800" kern="100" dirty="0">
                <a:effectLst/>
                <a:latin typeface="Calibri" panose="020F0502020204030204" pitchFamily="34" charset="0"/>
                <a:ea typeface="NSimSun" panose="02010609030101010101" pitchFamily="49" charset="-122"/>
                <a:cs typeface="Calibri" panose="020F0502020204030204" pitchFamily="34" charset="0"/>
              </a:rPr>
              <a:t>, n. 445 (se ultrasessantacinquenni) o certificazione medica comprovante le patologie invalidanti, secondo le indicazioni riportate nella O.M. che regola annualmente la mobilità.</a:t>
            </a:r>
          </a:p>
          <a:p>
            <a:pPr algn="just">
              <a:lnSpc>
                <a:spcPts val="19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g) personale ATA destinatario dell'art. 33, commi 3, 5 e 7 della citata legge n. 104/92 che sia coniuge o parte dell’unione civile o convivente di fatto ai sensi dell’art. 1, commi 36 e 37 della legge 20 maggio 2016, n. 76 di soggetto con disabilità in situazione di gravità;</a:t>
            </a:r>
          </a:p>
          <a:p>
            <a:pPr algn="just">
              <a:lnSpc>
                <a:spcPts val="19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h) personale ATA che sia figlio che presta assistenza al genitore con disabilità in situazione di gravità;</a:t>
            </a:r>
          </a:p>
          <a:p>
            <a:pPr algn="just">
              <a:lnSpc>
                <a:spcPts val="19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i) ai sensi dell’art. 42 bis del decreto legislativo 151/01 personale  ATA genitore anche adottivo o affidatario con prole. Ai sensi del decreto legislativo 80/15 sono presi in considerazione i figli che compiono i sei anni tra il 1° gennaio e il 31 dicembre dell’anno in cui si effettua il movimento.</a:t>
            </a:r>
          </a:p>
          <a:p>
            <a:pPr algn="just">
              <a:lnSpc>
                <a:spcPts val="19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In caso di adozioni e di affidi, i sei anni si intendono dall’ingresso del minore in famiglia;</a:t>
            </a:r>
          </a:p>
          <a:p>
            <a:pPr algn="just">
              <a:lnSpc>
                <a:spcPts val="19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l) personale ATA genitore anche adottivo o affidatario con prole di età superiore a sei anni e inferiore a sedici anni limitatamente alle assegnazioni provvisorie interprovinciali. Sono presi in considerazione i figli che compiono i sedici anni tra il 1° gennaio e il 31 dicembre dell’anno in cui si effettua il movimento. In caso di adozioni e di affidi, i sedici anni si intendono dall’ingresso del minore in famiglia;</a:t>
            </a:r>
          </a:p>
          <a:p>
            <a:pPr algn="just">
              <a:lnSpc>
                <a:spcPts val="1900"/>
              </a:lnSpc>
            </a:pPr>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p:txBody>
      </p:sp>
      <p:sp>
        <p:nvSpPr>
          <p:cNvPr id="6" name="Titolo 1">
            <a:extLst>
              <a:ext uri="{FF2B5EF4-FFF2-40B4-BE49-F238E27FC236}">
                <a16:creationId xmlns:a16="http://schemas.microsoft.com/office/drawing/2014/main" id="{70E74759-31D2-B0EB-AA9A-C1E4FD30124D}"/>
              </a:ext>
            </a:extLst>
          </p:cNvPr>
          <p:cNvSpPr>
            <a:spLocks noGrp="1"/>
          </p:cNvSpPr>
          <p:nvPr>
            <p:ph type="title"/>
          </p:nvPr>
        </p:nvSpPr>
        <p:spPr>
          <a:xfrm>
            <a:off x="34851" y="249608"/>
            <a:ext cx="11405119" cy="457200"/>
          </a:xfrm>
        </p:spPr>
        <p:txBody>
          <a:bodyPr>
            <a:noAutofit/>
          </a:bodyPr>
          <a:lstStyle/>
          <a:p>
            <a:pPr algn="ctr">
              <a:lnSpc>
                <a:spcPct val="115000"/>
              </a:lnSpc>
              <a:spcAft>
                <a:spcPts val="1000"/>
              </a:spcAft>
            </a:pPr>
            <a:r>
              <a:rPr lang="it-IT" sz="32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 E ASSEGNAZIONI PROVVISORIE PERSONALE ATA</a:t>
            </a:r>
            <a:endParaRPr lang="it-IT"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92593F5E-055A-5B98-5F0D-167A8CEBED26}"/>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76FEB137-D6D4-4E6D-6CC9-E9B23F77BFFA}"/>
              </a:ext>
            </a:extLst>
          </p:cNvPr>
          <p:cNvSpPr txBox="1">
            <a:spLocks/>
          </p:cNvSpPr>
          <p:nvPr/>
        </p:nvSpPr>
        <p:spPr>
          <a:xfrm>
            <a:off x="763815" y="6425829"/>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34</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78539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72D9662B-0466-EFFC-C6D7-F5842AFDACF6}"/>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93980882-D45C-02BB-6157-71B542FBEBCA}"/>
              </a:ext>
            </a:extLst>
          </p:cNvPr>
          <p:cNvSpPr/>
          <p:nvPr/>
        </p:nvSpPr>
        <p:spPr>
          <a:xfrm>
            <a:off x="0" y="907392"/>
            <a:ext cx="12192000" cy="5786067"/>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lnSpc>
                <a:spcPts val="2000"/>
              </a:lnSpc>
            </a:pPr>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lnSpc>
                <a:spcPts val="20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m) fratelli e sorelle non conviventi del soggetto con disabilità in situazione di gravità, alle stesse condizioni previste alla precedente lettera g) per i fratelli e le sorelle conviventi del soggetto con disabilità in situazione di gravità;</a:t>
            </a:r>
          </a:p>
          <a:p>
            <a:pPr algn="just">
              <a:lnSpc>
                <a:spcPts val="2000"/>
              </a:lnSpc>
            </a:pPr>
            <a:r>
              <a:rPr lang="it-IT" sz="1800" kern="100" dirty="0" err="1">
                <a:effectLst/>
                <a:latin typeface="Calibri" panose="020F0502020204030204" pitchFamily="34" charset="0"/>
                <a:ea typeface="NSimSun" panose="02010609030101010101" pitchFamily="49" charset="-122"/>
                <a:cs typeface="Calibri" panose="020F0502020204030204" pitchFamily="34" charset="0"/>
              </a:rPr>
              <a:t>mbis</a:t>
            </a:r>
            <a:r>
              <a:rPr lang="it-IT" sz="1800" kern="100" dirty="0">
                <a:effectLst/>
                <a:latin typeface="Calibri" panose="020F0502020204030204" pitchFamily="34" charset="0"/>
                <a:ea typeface="NSimSun" panose="02010609030101010101" pitchFamily="49" charset="-122"/>
                <a:cs typeface="Calibri" panose="020F0502020204030204" pitchFamily="34" charset="0"/>
              </a:rPr>
              <a:t>) personale ATA, non richiamato alle precedenti lettere del presente punto IV, destinatario dell'art. 33, commi 3, 5 e 7 della citata legge n. 104/92 che sia parente o affine entro il secondo grado ovvero entro il terzo grado qualora i genitori o il coniuge o parte dell’unione civile o il convivente di fatto ai sensi dell’art. 1 comma 36 e 37 della L. n. 76 del 2016 della persona con disabilità in situazione di gravità abbiano compiuto 65 anni di età oppure siano anche essi affetti da patologie invalidanti o siano deceduti o mancanti affidatario di persona con disabilità in situazione di gravità.</a:t>
            </a:r>
          </a:p>
          <a:p>
            <a:pPr algn="just">
              <a:lnSpc>
                <a:spcPts val="2000"/>
              </a:lnSpc>
            </a:pPr>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lnSpc>
                <a:spcPts val="20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V. PERSONALE DICHIARATO INIDONEO A SVOLGERE LE MANSIONI DEL PROPRIO PROFILO CHE SVOLGE MANSIONI DI ALTRO PROFILO</a:t>
            </a:r>
          </a:p>
          <a:p>
            <a:pPr algn="just">
              <a:lnSpc>
                <a:spcPts val="20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 il personale dichiarato inidoneo a svolgere mansioni nel proprio profilo che svolge mansioni di altro profilo e che chiede l’utilizzazione nella scuola di precedente utilizzazione;</a:t>
            </a:r>
          </a:p>
          <a:p>
            <a:pPr algn="just">
              <a:lnSpc>
                <a:spcPts val="2000"/>
              </a:lnSpc>
            </a:pPr>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lnSpc>
                <a:spcPts val="20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VI. PERSONALE CONIUGE DI MILITARE O DI CATEGORIA EQUIPARATA (limitatamente alla fase delle assegnazioni provvisorie)</a:t>
            </a:r>
          </a:p>
          <a:p>
            <a:pPr algn="just">
              <a:lnSpc>
                <a:spcPts val="20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 il coniuge (o parte dell’unione civile) convivente del personale militare, del personale che percepisce indennità di pubblica sicurezza e del personale di cui all’art. 17 della legge n. 266 del 28.7.1999 e dell’art. 2 della legge 86 del 29.3.2001 e successive modifiche e integrazioni. Il beneficiario può usufruire di tale precedenza all’interno e per la provincia in cui è ubicato il comune nel quale è stato trasferito d’autorità il coniuge o parte dell’unione civile, ovvero nel quale quest’ultimo abbia eletto domicilio all’atto del collocamento in congedo, a condizione che abbia espresso come prima preferenza una o più istituzioni scolastiche comprese nel predetto comune.</a:t>
            </a:r>
          </a:p>
          <a:p>
            <a:pPr algn="just">
              <a:lnSpc>
                <a:spcPts val="2000"/>
              </a:lnSpc>
            </a:pPr>
            <a:r>
              <a:rPr lang="it-IT" sz="1800" kern="100" dirty="0">
                <a:effectLst/>
                <a:latin typeface="Calibri" panose="020F0502020204030204" pitchFamily="34" charset="0"/>
                <a:ea typeface="NSimSun" panose="02010609030101010101" pitchFamily="49" charset="-122"/>
                <a:cs typeface="Calibri" panose="020F0502020204030204" pitchFamily="34" charset="0"/>
              </a:rPr>
              <a:t>In mancanza di istituzioni scolastiche richiedibili, va indicata una istituzione scolastica relativa al comune viciniore con posti richiedibili.</a:t>
            </a: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p:txBody>
      </p:sp>
      <p:sp>
        <p:nvSpPr>
          <p:cNvPr id="6" name="Titolo 1">
            <a:extLst>
              <a:ext uri="{FF2B5EF4-FFF2-40B4-BE49-F238E27FC236}">
                <a16:creationId xmlns:a16="http://schemas.microsoft.com/office/drawing/2014/main" id="{67F24FCB-F557-61D0-B2C5-D66D07219DD9}"/>
              </a:ext>
            </a:extLst>
          </p:cNvPr>
          <p:cNvSpPr>
            <a:spLocks noGrp="1"/>
          </p:cNvSpPr>
          <p:nvPr>
            <p:ph type="title"/>
          </p:nvPr>
        </p:nvSpPr>
        <p:spPr>
          <a:xfrm>
            <a:off x="34851" y="249608"/>
            <a:ext cx="11405119" cy="457200"/>
          </a:xfrm>
        </p:spPr>
        <p:txBody>
          <a:bodyPr>
            <a:noAutofit/>
          </a:bodyPr>
          <a:lstStyle/>
          <a:p>
            <a:pPr algn="ctr">
              <a:lnSpc>
                <a:spcPct val="115000"/>
              </a:lnSpc>
              <a:spcAft>
                <a:spcPts val="1000"/>
              </a:spcAft>
            </a:pPr>
            <a:r>
              <a:rPr lang="it-IT" sz="32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 E ASSEGNAZIONI PROVVISORIE PERSONALE ATA</a:t>
            </a:r>
            <a:endParaRPr lang="it-IT"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AD2717BC-E25F-A69C-36C4-FA7640649D44}"/>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C2226F19-F57B-7FC1-3A85-24895FCA1D29}"/>
              </a:ext>
            </a:extLst>
          </p:cNvPr>
          <p:cNvSpPr txBox="1">
            <a:spLocks/>
          </p:cNvSpPr>
          <p:nvPr/>
        </p:nvSpPr>
        <p:spPr>
          <a:xfrm>
            <a:off x="413190" y="6375965"/>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35</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173376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327A0936-00C0-D047-D120-FD7320200627}"/>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D1FA6BB7-FBF1-8F2A-A9F5-63528A71F8A3}"/>
              </a:ext>
            </a:extLst>
          </p:cNvPr>
          <p:cNvSpPr/>
          <p:nvPr/>
        </p:nvSpPr>
        <p:spPr>
          <a:xfrm>
            <a:off x="0" y="914516"/>
            <a:ext cx="12192000" cy="5693875"/>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r>
              <a:rPr lang="it-IT" sz="1800" kern="100" dirty="0">
                <a:effectLst/>
                <a:latin typeface="Calibri" panose="020F0502020204030204" pitchFamily="34" charset="0"/>
                <a:ea typeface="NSimSun" panose="02010609030101010101" pitchFamily="49" charset="-122"/>
                <a:cs typeface="Calibri" panose="020F0502020204030204" pitchFamily="34" charset="0"/>
              </a:rPr>
              <a:t>VII. PERSONALE CHE RICOPRE CARICHE PUBBLICHE NELLE AMMINISTRAZIONI DEGLI ENTI LOCALI</a:t>
            </a:r>
          </a:p>
          <a:p>
            <a:pPr algn="just"/>
            <a:r>
              <a:rPr lang="it-IT" sz="1800" kern="100" dirty="0">
                <a:effectLst/>
                <a:latin typeface="Calibri" panose="020F0502020204030204" pitchFamily="34" charset="0"/>
                <a:ea typeface="NSimSun" panose="02010609030101010101" pitchFamily="49" charset="-122"/>
                <a:cs typeface="Calibri" panose="020F0502020204030204" pitchFamily="34" charset="0"/>
              </a:rPr>
              <a:t>(limitatamente alla fase delle assegnazioni provvisorie)</a:t>
            </a: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r>
              <a:rPr lang="it-IT" sz="1800" kern="100" dirty="0">
                <a:effectLst/>
                <a:latin typeface="Calibri" panose="020F0502020204030204" pitchFamily="34" charset="0"/>
                <a:ea typeface="NSimSun" panose="02010609030101010101" pitchFamily="49" charset="-122"/>
                <a:cs typeface="Calibri" panose="020F0502020204030204" pitchFamily="34" charset="0"/>
              </a:rPr>
              <a:t> Il personale chiamato a ricoprire cariche pubbliche nelle amministrazioni degli enti locali a norma dell’art. 18 della legge 3.8.1999 n. 265 e dell’art. 77 del decreto legislativo 18.8.2000, n.  267, durante l’esercizio del mandato, ha titolo alla precedenza purché venga espressa come prima preferenza sintetica del comune la sede ove espleta il proprio mandato amministrativo eventualmente preceduta dall’indicazione analitica di scuole dello stesso comune, prima di indicare preferenze (sia di singola scuola, sia sintetiche) relative ad altri comuni, ovvero la sede viciniore, qualora nella predetta sede dove esercita il mandato non esistano scuole richiedibili. In assenza di posti richiedibili nel comune ove si esercita il mandato è obbligatorio indicare il comune viciniore con posti richiedibili ovvero una scuola con sede di organico in altro comune anche non viciniore che abbia una sede/presso nel comune ove si esercita il mandato.</a:t>
            </a:r>
          </a:p>
          <a:p>
            <a:pPr algn="just"/>
            <a:r>
              <a:rPr lang="it-IT" sz="1800" kern="100" dirty="0">
                <a:effectLst/>
                <a:latin typeface="Calibri" panose="020F0502020204030204" pitchFamily="34" charset="0"/>
                <a:ea typeface="NSimSun" panose="02010609030101010101" pitchFamily="49" charset="-122"/>
                <a:cs typeface="Calibri" panose="020F0502020204030204" pitchFamily="34" charset="0"/>
              </a:rPr>
              <a:t>La precedenza è riconosciuta a condizione che si indichi come prima preferenza sintetica il comune o distretto sub-comunale di riferimento anche nel caso di comuni in cui esista una sola istituzione scolastica, eventualmente preceduta dall’indicazione analitica di scuole dello stesso comune, prima di indicare preferenze (sia di singola scuola, sia sintetiche) relative ad altri comuni La mancata indicazione del comune o distretto sub comunale in cui si svolge il mandato preclude la possibilità di accoglimento da parte dell'ufficio della precedenza sia per il comune (o distretto sub comunale) che per eventuali preferenze relative ad altri comuni, ma non comporta l'annullamento dell'intera domanda. Pertanto, in tali casi, le preferenze espresse saranno prese in</a:t>
            </a:r>
          </a:p>
          <a:p>
            <a:pPr algn="just"/>
            <a:r>
              <a:rPr lang="it-IT" sz="1800" kern="100" dirty="0">
                <a:effectLst/>
                <a:latin typeface="Calibri" panose="020F0502020204030204" pitchFamily="34" charset="0"/>
                <a:ea typeface="NSimSun" panose="02010609030101010101" pitchFamily="49" charset="-122"/>
                <a:cs typeface="Calibri" panose="020F0502020204030204" pitchFamily="34" charset="0"/>
              </a:rPr>
              <a:t>considerazione solo come domanda di assegnazione provvisoria/utilizzazione senza diritto di precedenza.</a:t>
            </a: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p:txBody>
      </p:sp>
      <p:sp>
        <p:nvSpPr>
          <p:cNvPr id="6" name="Titolo 1">
            <a:extLst>
              <a:ext uri="{FF2B5EF4-FFF2-40B4-BE49-F238E27FC236}">
                <a16:creationId xmlns:a16="http://schemas.microsoft.com/office/drawing/2014/main" id="{A30CE864-E267-D17A-4739-F7C95E114210}"/>
              </a:ext>
            </a:extLst>
          </p:cNvPr>
          <p:cNvSpPr>
            <a:spLocks noGrp="1"/>
          </p:cNvSpPr>
          <p:nvPr>
            <p:ph type="title"/>
          </p:nvPr>
        </p:nvSpPr>
        <p:spPr>
          <a:xfrm>
            <a:off x="34851" y="249608"/>
            <a:ext cx="11405119" cy="457200"/>
          </a:xfrm>
        </p:spPr>
        <p:txBody>
          <a:bodyPr>
            <a:noAutofit/>
          </a:bodyPr>
          <a:lstStyle/>
          <a:p>
            <a:pPr algn="ctr">
              <a:lnSpc>
                <a:spcPct val="115000"/>
              </a:lnSpc>
              <a:spcAft>
                <a:spcPts val="1000"/>
              </a:spcAft>
            </a:pPr>
            <a:r>
              <a:rPr lang="it-IT" sz="32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 E ASSEGNAZIONI PROVVISORIE PERSONALE ATA</a:t>
            </a:r>
            <a:endParaRPr lang="it-IT"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97A62E2A-9FEE-AC51-AA52-B80A3BC1AEB2}"/>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AD84EBA7-5C27-E1E3-1BC3-C1B5FBF35730}"/>
              </a:ext>
            </a:extLst>
          </p:cNvPr>
          <p:cNvSpPr txBox="1">
            <a:spLocks/>
          </p:cNvSpPr>
          <p:nvPr/>
        </p:nvSpPr>
        <p:spPr>
          <a:xfrm>
            <a:off x="608305" y="6298021"/>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36</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66629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5C0C1785-8D3A-6143-1017-0CF52A8C39D7}"/>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1F746001-3069-B88D-33E9-0DDAA76DE0EC}"/>
              </a:ext>
            </a:extLst>
          </p:cNvPr>
          <p:cNvSpPr/>
          <p:nvPr/>
        </p:nvSpPr>
        <p:spPr>
          <a:xfrm>
            <a:off x="0" y="859761"/>
            <a:ext cx="12192000" cy="6334141"/>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r>
              <a:rPr lang="it-IT" sz="1800" kern="100" dirty="0">
                <a:effectLst/>
                <a:latin typeface="Calibri" panose="020F0502020204030204" pitchFamily="34" charset="0"/>
                <a:ea typeface="NSimSun" panose="02010609030101010101" pitchFamily="49" charset="-122"/>
                <a:cs typeface="Calibri" panose="020F0502020204030204" pitchFamily="34" charset="0"/>
              </a:rPr>
              <a:t>VIII. PERSONALE CHE RIPRENDE SERVIZIO AL TERMINE DELL’ASPETTATIVA SINDACALE DI CUI AL </a:t>
            </a:r>
            <a:r>
              <a:rPr lang="it-IT" sz="1800" kern="100" dirty="0" err="1">
                <a:effectLst/>
                <a:latin typeface="Calibri" panose="020F0502020204030204" pitchFamily="34" charset="0"/>
                <a:ea typeface="NSimSun" panose="02010609030101010101" pitchFamily="49" charset="-122"/>
                <a:cs typeface="Calibri" panose="020F0502020204030204" pitchFamily="34" charset="0"/>
              </a:rPr>
              <a:t>C.C.N.Q</a:t>
            </a:r>
            <a:r>
              <a:rPr lang="it-IT" sz="1800" kern="100" dirty="0">
                <a:effectLst/>
                <a:latin typeface="Calibri" panose="020F0502020204030204" pitchFamily="34" charset="0"/>
                <a:ea typeface="NSimSun" panose="02010609030101010101" pitchFamily="49" charset="-122"/>
                <a:cs typeface="Calibri" panose="020F0502020204030204" pitchFamily="34" charset="0"/>
              </a:rPr>
              <a:t>. SOTTOSCRITTO IL 4.12.2017 E SUCCESSIVE MODIFICAZIONI ED INTEGRAZIONI</a:t>
            </a:r>
          </a:p>
          <a:p>
            <a:pPr algn="just"/>
            <a:r>
              <a:rPr lang="it-IT" sz="1800" kern="100" dirty="0">
                <a:effectLst/>
                <a:latin typeface="Calibri" panose="020F0502020204030204" pitchFamily="34" charset="0"/>
                <a:ea typeface="NSimSun" panose="02010609030101010101" pitchFamily="49" charset="-122"/>
                <a:cs typeface="Calibri" panose="020F0502020204030204" pitchFamily="34" charset="0"/>
              </a:rPr>
              <a:t>(limitatamente alla fase delle assegnazioni provvisorie)</a:t>
            </a:r>
          </a:p>
          <a:p>
            <a:pPr algn="just"/>
            <a:r>
              <a:rPr lang="it-IT" sz="1800" kern="100" dirty="0">
                <a:effectLst/>
                <a:latin typeface="Calibri" panose="020F0502020204030204" pitchFamily="34" charset="0"/>
                <a:ea typeface="NSimSun" panose="02010609030101010101" pitchFamily="49" charset="-122"/>
                <a:cs typeface="Calibri" panose="020F0502020204030204" pitchFamily="34" charset="0"/>
              </a:rPr>
              <a:t> Il personale ATA che riprende servizio al termine dell’aspettativa sindacale di cui al </a:t>
            </a:r>
            <a:r>
              <a:rPr lang="it-IT" sz="1800" kern="100" dirty="0" err="1">
                <a:effectLst/>
                <a:latin typeface="Calibri" panose="020F0502020204030204" pitchFamily="34" charset="0"/>
                <a:ea typeface="NSimSun" panose="02010609030101010101" pitchFamily="49" charset="-122"/>
                <a:cs typeface="Calibri" panose="020F0502020204030204" pitchFamily="34" charset="0"/>
              </a:rPr>
              <a:t>C.C.N.Q</a:t>
            </a:r>
            <a:r>
              <a:rPr lang="it-IT" sz="1800" kern="100" dirty="0">
                <a:effectLst/>
                <a:latin typeface="Calibri" panose="020F0502020204030204" pitchFamily="34" charset="0"/>
                <a:ea typeface="NSimSun" panose="02010609030101010101" pitchFamily="49" charset="-122"/>
                <a:cs typeface="Calibri" panose="020F0502020204030204" pitchFamily="34" charset="0"/>
              </a:rPr>
              <a:t>. sottoscritto il 4.12.2017 e successive modificazioni ed integrazioni ha diritto alla precedenza nella fase delle assegnazioni provvisorie interprovinciali per la provincia ove ha svolto attività sindacale e nella quale risulta domiciliato da almeno tre anni.</a:t>
            </a:r>
          </a:p>
          <a:p>
            <a:pPr algn="just"/>
            <a:r>
              <a:rPr lang="it-IT" sz="1800" kern="100" dirty="0">
                <a:effectLst/>
                <a:latin typeface="Calibri" panose="020F0502020204030204" pitchFamily="34" charset="0"/>
                <a:ea typeface="NSimSun" panose="02010609030101010101" pitchFamily="49" charset="-122"/>
                <a:cs typeface="Calibri" panose="020F0502020204030204" pitchFamily="34" charset="0"/>
              </a:rPr>
              <a:t>Il possesso del requisito per beneficiare della predetta precedenza dovrà essere documentato mediante dichiarazione sotto la propria responsabilità, redatta ai sensi delle disposizioni contenute nel D.P.R. 28.12.2000, n. 445 e successive modifiche e integrazioni.</a:t>
            </a: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lnSpc>
                <a:spcPts val="1900"/>
              </a:lnSpc>
            </a:pPr>
            <a:r>
              <a:rPr lang="it-IT" dirty="0">
                <a:latin typeface="Calibri" panose="020F0502020204030204" pitchFamily="34" charset="0"/>
                <a:cs typeface="Calibri" panose="020F0502020204030204" pitchFamily="34" charset="0"/>
              </a:rPr>
              <a:t>PUNTEGGI PER LE ASSEGNAZIONI PROVVISORIE ( Nelle assegnazioni provvisorie non vengono valutati i titoli di servizio)</a:t>
            </a:r>
          </a:p>
          <a:p>
            <a:pPr algn="just">
              <a:lnSpc>
                <a:spcPts val="1900"/>
              </a:lnSpc>
            </a:pPr>
            <a:r>
              <a:rPr lang="it-IT" dirty="0">
                <a:latin typeface="Calibri" panose="020F0502020204030204" pitchFamily="34" charset="0"/>
                <a:cs typeface="Calibri" panose="020F0502020204030204" pitchFamily="34" charset="0"/>
              </a:rPr>
              <a:t> </a:t>
            </a:r>
          </a:p>
          <a:p>
            <a:pPr algn="just">
              <a:lnSpc>
                <a:spcPts val="1900"/>
              </a:lnSpc>
            </a:pPr>
            <a:r>
              <a:rPr lang="it-IT" dirty="0">
                <a:latin typeface="Calibri" panose="020F0502020204030204" pitchFamily="34" charset="0"/>
                <a:cs typeface="Calibri" panose="020F0502020204030204" pitchFamily="34" charset="0"/>
              </a:rPr>
              <a:t>La tabella di valutazione dei titoli ai fini delle assegnazioni provvisorie non hanno subito modifiche rispetto a quelle dell'anno scolastico 2024/2025.</a:t>
            </a:r>
          </a:p>
          <a:p>
            <a:pPr algn="just">
              <a:lnSpc>
                <a:spcPts val="1900"/>
              </a:lnSpc>
            </a:pPr>
            <a:r>
              <a:rPr lang="it-IT" dirty="0">
                <a:latin typeface="Calibri" panose="020F0502020204030204" pitchFamily="34" charset="0"/>
                <a:cs typeface="Calibri" panose="020F0502020204030204" pitchFamily="34" charset="0"/>
              </a:rPr>
              <a:t> </a:t>
            </a:r>
          </a:p>
          <a:p>
            <a:pPr algn="just">
              <a:lnSpc>
                <a:spcPts val="1900"/>
              </a:lnSpc>
            </a:pPr>
            <a:r>
              <a:rPr lang="it-IT" dirty="0">
                <a:latin typeface="Calibri" panose="020F0502020204030204" pitchFamily="34" charset="0"/>
                <a:cs typeface="Calibri" panose="020F0502020204030204" pitchFamily="34" charset="0"/>
              </a:rPr>
              <a:t> Tabella per le assegnazioni provvisorie per il personale </a:t>
            </a:r>
            <a:r>
              <a:rPr lang="it-IT" dirty="0" err="1">
                <a:latin typeface="Calibri" panose="020F0502020204030204" pitchFamily="34" charset="0"/>
                <a:cs typeface="Calibri" panose="020F0502020204030204" pitchFamily="34" charset="0"/>
              </a:rPr>
              <a:t>A.T.A</a:t>
            </a:r>
            <a:r>
              <a:rPr lang="it-IT" dirty="0">
                <a:latin typeface="Calibri" panose="020F0502020204030204" pitchFamily="34" charset="0"/>
                <a:cs typeface="Calibri" panose="020F0502020204030204" pitchFamily="34" charset="0"/>
              </a:rPr>
              <a:t>. (1)  A) per ricongiungimento al coniuge/parte dell’unione civile o</a:t>
            </a:r>
          </a:p>
          <a:p>
            <a:pPr algn="just">
              <a:lnSpc>
                <a:spcPts val="1900"/>
              </a:lnSpc>
            </a:pPr>
            <a:r>
              <a:rPr lang="it-IT" dirty="0">
                <a:latin typeface="Calibri" panose="020F0502020204030204" pitchFamily="34" charset="0"/>
                <a:cs typeface="Calibri" panose="020F0502020204030204" pitchFamily="34" charset="0"/>
              </a:rPr>
              <a:t>al convivente di fatto o per il ricongiungimento ai figli minori o maggiorenni con disabilità in situazione di gravità (art. 3.- comma 3 - legge 104/92) o ai genitori di età superiore ai 65 anni e ai minori o maggiorenni con disabilità in situazione di gravità (art. 3.- comma 3 - legge 104/92) affidati</a:t>
            </a:r>
            <a:endParaRPr lang="it-IT" kern="100" dirty="0">
              <a:latin typeface="Calibri" panose="020F0502020204030204" pitchFamily="34" charset="0"/>
              <a:ea typeface="NSimSun" panose="02010609030101010101" pitchFamily="49" charset="-122"/>
              <a:cs typeface="Calibri" panose="020F0502020204030204" pitchFamily="34" charset="0"/>
            </a:endParaRPr>
          </a:p>
          <a:p>
            <a:pPr>
              <a:lnSpc>
                <a:spcPts val="1900"/>
              </a:lnSpc>
            </a:pPr>
            <a:r>
              <a:rPr lang="it-IT" dirty="0">
                <a:latin typeface="Calibri" panose="020F0502020204030204" pitchFamily="34" charset="0"/>
                <a:cs typeface="Calibri" panose="020F0502020204030204" pitchFamily="34" charset="0"/>
              </a:rPr>
              <a:t>Punti 24</a:t>
            </a: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p:txBody>
      </p:sp>
      <p:sp>
        <p:nvSpPr>
          <p:cNvPr id="6" name="Titolo 1">
            <a:extLst>
              <a:ext uri="{FF2B5EF4-FFF2-40B4-BE49-F238E27FC236}">
                <a16:creationId xmlns:a16="http://schemas.microsoft.com/office/drawing/2014/main" id="{97D96E54-ECC9-9E5F-A617-D7658B76951A}"/>
              </a:ext>
            </a:extLst>
          </p:cNvPr>
          <p:cNvSpPr>
            <a:spLocks noGrp="1"/>
          </p:cNvSpPr>
          <p:nvPr>
            <p:ph type="title"/>
          </p:nvPr>
        </p:nvSpPr>
        <p:spPr>
          <a:xfrm>
            <a:off x="34851" y="249608"/>
            <a:ext cx="11405119" cy="457200"/>
          </a:xfrm>
        </p:spPr>
        <p:txBody>
          <a:bodyPr>
            <a:noAutofit/>
          </a:bodyPr>
          <a:lstStyle/>
          <a:p>
            <a:pPr algn="ctr">
              <a:lnSpc>
                <a:spcPct val="115000"/>
              </a:lnSpc>
              <a:spcAft>
                <a:spcPts val="1000"/>
              </a:spcAft>
            </a:pPr>
            <a:r>
              <a:rPr lang="it-IT" sz="32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 E ASSEGNAZIONI PROVVISORIE PERSONALE ATA</a:t>
            </a:r>
            <a:endParaRPr lang="it-IT"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D1C0F67B-19A2-2AFD-26B7-C850727A966B}"/>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15058CCB-02BC-BCC8-2B7B-16284C7A558A}"/>
              </a:ext>
            </a:extLst>
          </p:cNvPr>
          <p:cNvSpPr txBox="1">
            <a:spLocks/>
          </p:cNvSpPr>
          <p:nvPr/>
        </p:nvSpPr>
        <p:spPr>
          <a:xfrm>
            <a:off x="841185" y="6378198"/>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37</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6213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77EEE512-0EC3-4DA7-27BB-E0B82B2EB4ED}"/>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C34CFDA9-0E45-2641-2B61-69C393EA4F29}"/>
              </a:ext>
            </a:extLst>
          </p:cNvPr>
          <p:cNvSpPr/>
          <p:nvPr/>
        </p:nvSpPr>
        <p:spPr>
          <a:xfrm>
            <a:off x="0" y="859761"/>
            <a:ext cx="12192000" cy="6334141"/>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ts val="1900"/>
              </a:lnSpc>
            </a:pPr>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nSpc>
                <a:spcPts val="1900"/>
              </a:lnSpc>
            </a:pPr>
            <a:endParaRPr lang="it-IT" dirty="0">
              <a:latin typeface="Calibri" panose="020F0502020204030204" pitchFamily="34" charset="0"/>
              <a:cs typeface="Calibri" panose="020F0502020204030204" pitchFamily="34" charset="0"/>
            </a:endParaRPr>
          </a:p>
          <a:p>
            <a:pPr>
              <a:lnSpc>
                <a:spcPts val="1900"/>
              </a:lnSpc>
            </a:pPr>
            <a:endParaRPr lang="it-IT" dirty="0">
              <a:latin typeface="Calibri" panose="020F0502020204030204" pitchFamily="34" charset="0"/>
              <a:cs typeface="Calibri" panose="020F0502020204030204" pitchFamily="34" charset="0"/>
            </a:endParaRPr>
          </a:p>
          <a:p>
            <a:pPr>
              <a:lnSpc>
                <a:spcPts val="1900"/>
              </a:lnSpc>
            </a:pPr>
            <a:endParaRPr lang="it-IT" dirty="0">
              <a:latin typeface="Calibri" panose="020F0502020204030204" pitchFamily="34" charset="0"/>
              <a:cs typeface="Calibri" panose="020F0502020204030204" pitchFamily="34" charset="0"/>
            </a:endParaRPr>
          </a:p>
          <a:p>
            <a:pPr>
              <a:lnSpc>
                <a:spcPts val="1900"/>
              </a:lnSpc>
            </a:pPr>
            <a:endParaRPr lang="it-IT" dirty="0">
              <a:latin typeface="Calibri" panose="020F0502020204030204" pitchFamily="34" charset="0"/>
              <a:cs typeface="Calibri" panose="020F0502020204030204" pitchFamily="34" charset="0"/>
            </a:endParaRPr>
          </a:p>
          <a:p>
            <a:pPr>
              <a:lnSpc>
                <a:spcPts val="1900"/>
              </a:lnSpc>
            </a:pPr>
            <a:endParaRPr lang="it-IT" dirty="0">
              <a:latin typeface="Calibri" panose="020F0502020204030204" pitchFamily="34" charset="0"/>
              <a:cs typeface="Calibri" panose="020F0502020204030204" pitchFamily="34" charset="0"/>
            </a:endParaRPr>
          </a:p>
          <a:p>
            <a:pPr>
              <a:lnSpc>
                <a:spcPts val="1900"/>
              </a:lnSpc>
            </a:pPr>
            <a:endParaRPr lang="it-IT" dirty="0">
              <a:latin typeface="Calibri" panose="020F0502020204030204" pitchFamily="34" charset="0"/>
              <a:cs typeface="Calibri" panose="020F0502020204030204" pitchFamily="34" charset="0"/>
            </a:endParaRPr>
          </a:p>
          <a:p>
            <a:pPr>
              <a:lnSpc>
                <a:spcPts val="1900"/>
              </a:lnSpc>
            </a:pPr>
            <a:endParaRPr lang="it-IT" dirty="0">
              <a:latin typeface="Calibri" panose="020F0502020204030204" pitchFamily="34" charset="0"/>
              <a:cs typeface="Calibri" panose="020F0502020204030204" pitchFamily="34" charset="0"/>
            </a:endParaRPr>
          </a:p>
          <a:p>
            <a:pPr>
              <a:lnSpc>
                <a:spcPts val="1900"/>
              </a:lnSpc>
            </a:pPr>
            <a:endParaRPr lang="it-IT" dirty="0">
              <a:latin typeface="Calibri" panose="020F0502020204030204" pitchFamily="34" charset="0"/>
              <a:cs typeface="Calibri" panose="020F0502020204030204" pitchFamily="34" charset="0"/>
            </a:endParaRPr>
          </a:p>
          <a:p>
            <a:pPr>
              <a:lnSpc>
                <a:spcPts val="1900"/>
              </a:lnSpc>
            </a:pPr>
            <a:r>
              <a:rPr lang="it-IT" dirty="0">
                <a:latin typeface="Calibri" panose="020F0502020204030204" pitchFamily="34" charset="0"/>
                <a:cs typeface="Calibri" panose="020F0502020204030204" pitchFamily="34" charset="0"/>
              </a:rPr>
              <a:t> </a:t>
            </a:r>
          </a:p>
          <a:p>
            <a:pPr algn="just">
              <a:lnSpc>
                <a:spcPts val="1900"/>
              </a:lnSpc>
            </a:pPr>
            <a:r>
              <a:rPr lang="it-IT" dirty="0">
                <a:latin typeface="Calibri" panose="020F0502020204030204" pitchFamily="34" charset="0"/>
                <a:cs typeface="Calibri" panose="020F0502020204030204" pitchFamily="34" charset="0"/>
              </a:rPr>
              <a:t>B) per ogni figlio o affidato che non abbia compiuto i sei anni di età. </a:t>
            </a:r>
          </a:p>
          <a:p>
            <a:pPr algn="just">
              <a:lnSpc>
                <a:spcPts val="1900"/>
              </a:lnSpc>
            </a:pPr>
            <a:r>
              <a:rPr lang="it-IT" dirty="0">
                <a:latin typeface="Calibri" panose="020F0502020204030204" pitchFamily="34" charset="0"/>
                <a:cs typeface="Calibri" panose="020F0502020204030204" pitchFamily="34" charset="0"/>
              </a:rPr>
              <a:t> </a:t>
            </a:r>
          </a:p>
          <a:p>
            <a:pPr algn="just">
              <a:lnSpc>
                <a:spcPts val="1900"/>
              </a:lnSpc>
            </a:pPr>
            <a:r>
              <a:rPr lang="it-IT" dirty="0">
                <a:latin typeface="Calibri" panose="020F0502020204030204" pitchFamily="34" charset="0"/>
                <a:cs typeface="Calibri" panose="020F0502020204030204" pitchFamily="34" charset="0"/>
              </a:rPr>
              <a:t>Punti 16</a:t>
            </a:r>
          </a:p>
          <a:p>
            <a:pPr algn="just">
              <a:lnSpc>
                <a:spcPts val="1900"/>
              </a:lnSpc>
            </a:pPr>
            <a:r>
              <a:rPr lang="it-IT" dirty="0">
                <a:latin typeface="Calibri" panose="020F0502020204030204" pitchFamily="34" charset="0"/>
                <a:cs typeface="Calibri" panose="020F0502020204030204" pitchFamily="34" charset="0"/>
              </a:rPr>
              <a:t> </a:t>
            </a:r>
          </a:p>
          <a:p>
            <a:pPr algn="just">
              <a:lnSpc>
                <a:spcPts val="1900"/>
              </a:lnSpc>
            </a:pPr>
            <a:r>
              <a:rPr lang="it-IT" dirty="0">
                <a:latin typeface="Calibri" panose="020F0502020204030204" pitchFamily="34" charset="0"/>
                <a:cs typeface="Calibri" panose="020F0502020204030204" pitchFamily="34" charset="0"/>
              </a:rPr>
              <a:t>C) per ogni figlio o affidato di età superiore ai sei anni, ma che non abbia superato il diciottesimo anno di età ovvero per ogni figlio o affidato  maggiorenne che risulti totalmente o permanentemente inabile a proficuo lavoro. </a:t>
            </a:r>
          </a:p>
          <a:p>
            <a:pPr algn="just">
              <a:lnSpc>
                <a:spcPts val="1900"/>
              </a:lnSpc>
            </a:pPr>
            <a:endParaRPr lang="it-IT" dirty="0">
              <a:latin typeface="Calibri" panose="020F0502020204030204" pitchFamily="34" charset="0"/>
              <a:cs typeface="Calibri" panose="020F0502020204030204" pitchFamily="34" charset="0"/>
            </a:endParaRPr>
          </a:p>
          <a:p>
            <a:pPr algn="just">
              <a:lnSpc>
                <a:spcPts val="1900"/>
              </a:lnSpc>
            </a:pPr>
            <a:r>
              <a:rPr lang="it-IT" dirty="0">
                <a:latin typeface="Calibri" panose="020F0502020204030204" pitchFamily="34" charset="0"/>
                <a:cs typeface="Calibri" panose="020F0502020204030204" pitchFamily="34" charset="0"/>
              </a:rPr>
              <a:t>Punti 12</a:t>
            </a:r>
          </a:p>
          <a:p>
            <a:pPr algn="just">
              <a:lnSpc>
                <a:spcPts val="1900"/>
              </a:lnSpc>
            </a:pPr>
            <a:endParaRPr lang="it-IT" dirty="0">
              <a:latin typeface="Calibri" panose="020F0502020204030204" pitchFamily="34" charset="0"/>
              <a:cs typeface="Calibri" panose="020F0502020204030204" pitchFamily="34" charset="0"/>
            </a:endParaRPr>
          </a:p>
          <a:p>
            <a:pPr algn="just">
              <a:lnSpc>
                <a:spcPts val="1900"/>
              </a:lnSpc>
            </a:pPr>
            <a:r>
              <a:rPr lang="it-IT" dirty="0">
                <a:latin typeface="Calibri" panose="020F0502020204030204" pitchFamily="34" charset="0"/>
                <a:cs typeface="Calibri" panose="020F0502020204030204" pitchFamily="34" charset="0"/>
              </a:rPr>
              <a:t>D) per la cura e l'assistenza dei figli o affidati con disabilità fisica, psichica o sensoriale ovvero del coniuge/parte dell’unione civile/convivente di fatto o del genitore totalmente o permanentemente inabili al lavoro, che possono essere assistiti soltanto nel comune richiesto, nonché per l'assistenza dei figli tossicodipendenti sottoposti ad un programma terapeutico e socio-</a:t>
            </a:r>
          </a:p>
          <a:p>
            <a:pPr algn="just">
              <a:lnSpc>
                <a:spcPts val="1900"/>
              </a:lnSpc>
            </a:pPr>
            <a:r>
              <a:rPr lang="it-IT" dirty="0">
                <a:latin typeface="Calibri" panose="020F0502020204030204" pitchFamily="34" charset="0"/>
                <a:cs typeface="Calibri" panose="020F0502020204030204" pitchFamily="34" charset="0"/>
              </a:rPr>
              <a:t>riabilitativo da attuare presso la residenza abituale con l'assistenza del medico di fiducia (art. 122 - comma III – D.P.R. 309/90), o presso le strutture pubbliche e private di cui agli artt. 114 - 118 - 122 D.P.R. 309/90, qualora il programma comporti di necessità il domicilio nella sede della struttura medesima.</a:t>
            </a:r>
          </a:p>
          <a:p>
            <a:pPr algn="just">
              <a:lnSpc>
                <a:spcPts val="1900"/>
              </a:lnSpc>
            </a:pPr>
            <a:endParaRPr lang="it-IT" dirty="0">
              <a:latin typeface="Calibri" panose="020F0502020204030204" pitchFamily="34" charset="0"/>
              <a:cs typeface="Calibri" panose="020F0502020204030204" pitchFamily="34" charset="0"/>
            </a:endParaRPr>
          </a:p>
          <a:p>
            <a:pPr algn="just">
              <a:lnSpc>
                <a:spcPts val="1900"/>
              </a:lnSpc>
            </a:pPr>
            <a:r>
              <a:rPr lang="it-IT" dirty="0">
                <a:latin typeface="Calibri" panose="020F0502020204030204" pitchFamily="34" charset="0"/>
                <a:cs typeface="Calibri" panose="020F0502020204030204" pitchFamily="34" charset="0"/>
              </a:rPr>
              <a:t>Punti 24</a:t>
            </a:r>
          </a:p>
          <a:p>
            <a:pPr algn="just">
              <a:lnSpc>
                <a:spcPts val="1900"/>
              </a:lnSpc>
            </a:pPr>
            <a:endParaRPr lang="it-IT" dirty="0">
              <a:latin typeface="Calibri" panose="020F0502020204030204" pitchFamily="34" charset="0"/>
              <a:cs typeface="Calibri" panose="020F0502020204030204" pitchFamily="34" charset="0"/>
            </a:endParaRPr>
          </a:p>
          <a:p>
            <a:pPr algn="just">
              <a:lnSpc>
                <a:spcPts val="1900"/>
              </a:lnSpc>
            </a:pPr>
            <a:r>
              <a:rPr lang="it-IT" dirty="0">
                <a:latin typeface="Calibri" panose="020F0502020204030204" pitchFamily="34" charset="0"/>
                <a:cs typeface="Calibri" panose="020F0502020204030204" pitchFamily="34" charset="0"/>
              </a:rPr>
              <a:t>In caso di parità di precedenze e di punteggio prevale chi ha maggiore anzianità anagrafica.</a:t>
            </a:r>
          </a:p>
          <a:p>
            <a:endParaRPr lang="it-IT" dirty="0">
              <a:latin typeface="Calibri" panose="020F0502020204030204" pitchFamily="34" charset="0"/>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pPr algn="just"/>
            <a:endParaRPr lang="it-IT" kern="100" dirty="0">
              <a:latin typeface="Calibri" panose="020F0502020204030204" pitchFamily="34" charset="0"/>
              <a:ea typeface="NSimSun" panose="02010609030101010101" pitchFamily="49" charset="-122"/>
              <a:cs typeface="Calibri" panose="020F0502020204030204" pitchFamily="34" charset="0"/>
            </a:endParaRPr>
          </a:p>
          <a:p>
            <a:pPr algn="just"/>
            <a:endParaRPr lang="it-IT" sz="1800" kern="100" dirty="0">
              <a:effectLst/>
              <a:latin typeface="Calibri" panose="020F0502020204030204" pitchFamily="34" charset="0"/>
              <a:ea typeface="NSimSun" panose="02010609030101010101" pitchFamily="49" charset="-122"/>
              <a:cs typeface="Calibri" panose="020F0502020204030204" pitchFamily="34" charset="0"/>
            </a:endParaRPr>
          </a:p>
          <a:p>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p:txBody>
      </p:sp>
      <p:sp>
        <p:nvSpPr>
          <p:cNvPr id="6" name="Titolo 1">
            <a:extLst>
              <a:ext uri="{FF2B5EF4-FFF2-40B4-BE49-F238E27FC236}">
                <a16:creationId xmlns:a16="http://schemas.microsoft.com/office/drawing/2014/main" id="{FD41321A-A934-28D0-D8FA-424425669FA5}"/>
              </a:ext>
            </a:extLst>
          </p:cNvPr>
          <p:cNvSpPr>
            <a:spLocks noGrp="1"/>
          </p:cNvSpPr>
          <p:nvPr>
            <p:ph type="title"/>
          </p:nvPr>
        </p:nvSpPr>
        <p:spPr>
          <a:xfrm>
            <a:off x="34851" y="249608"/>
            <a:ext cx="11405119" cy="457200"/>
          </a:xfrm>
        </p:spPr>
        <p:txBody>
          <a:bodyPr>
            <a:noAutofit/>
          </a:bodyPr>
          <a:lstStyle/>
          <a:p>
            <a:pPr algn="ctr">
              <a:lnSpc>
                <a:spcPct val="115000"/>
              </a:lnSpc>
              <a:spcAft>
                <a:spcPts val="1000"/>
              </a:spcAft>
            </a:pPr>
            <a:r>
              <a:rPr lang="it-IT" sz="32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UTILIZZAZIONI E ASSEGNAZIONI PROVVISORIE PERSONALE ATA</a:t>
            </a:r>
            <a:endParaRPr lang="it-IT"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74938500-2F23-B355-8E60-52BD45413A24}"/>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DDDC0477-442B-AD86-4E88-5B6C4D9A2B61}"/>
              </a:ext>
            </a:extLst>
          </p:cNvPr>
          <p:cNvSpPr txBox="1">
            <a:spLocks/>
          </p:cNvSpPr>
          <p:nvPr/>
        </p:nvSpPr>
        <p:spPr>
          <a:xfrm>
            <a:off x="739841" y="6195636"/>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38</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11213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B0D64622-F24E-E07D-6B47-6C4EC3DE05BB}"/>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D4F92BF4-4D1C-86E0-79E2-78245310C9E7}"/>
              </a:ext>
            </a:extLst>
          </p:cNvPr>
          <p:cNvSpPr/>
          <p:nvPr/>
        </p:nvSpPr>
        <p:spPr>
          <a:xfrm>
            <a:off x="0" y="832501"/>
            <a:ext cx="12192000" cy="575552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I.	PERSONALE CON GRAVI MOTIVI DI SALUTE</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a.	   Personale ATA non vedente (art. 3 della legge 28 marzo 1991, n. 120);</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b.	Personale ATA emodializzato (art. 61 della legge n. 270/82);</a:t>
            </a:r>
          </a:p>
          <a:p>
            <a:pPr algn="just">
              <a:lnSpc>
                <a:spcPts val="1900"/>
              </a:lnSpc>
            </a:pPr>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II.	PERSONALE TRASFERITO D’UFFICIO NEGLI ULTIMI DIECI ANNI RICHIEDENTE IL RIENTRO NELLA SCUOLA O ISTITUTO DI PRECEDENTE TITOLARITÀ </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c) Limitatamente alle utilizzazioni all’interno della stessa provincia, il personale ATA che, a partire dall’a. s. 2015/16 e/o successivi, chiede il rientro nella scuola di precedente titolarità, trasferito quale soprannumerario a domanda condizionata ovvero d’ufficio (senza aver presentato domanda) nell’anno scolastico a cui si riferiscono le operazioni, e che abbia richiesto di essere utilizzato nella scuola di precedente titolarità. Nel caso di concorrenza prevale l’istanza del personale ATA già appartenente allo stesso profilo professionale o, per gli assistenti tecnici, alla stessa area.</a:t>
            </a:r>
          </a:p>
          <a:p>
            <a:pPr algn="just">
              <a:lnSpc>
                <a:spcPts val="1900"/>
              </a:lnSpc>
            </a:pPr>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III.	PERSONALE CON DISABILITA’ E PERSONALE CHE HA BISOGNO DI PARTICOLARI CURE CONTINUATIVE</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d) Personale ATA con disabilità di cui all'art. 21 della legge n. 104/92, richiamato dall'art. 601 del decreto legislativo n. 297/94, con un grado di invalidità superiore ai due terzi o con minorazioni ascritte alle categorie prima, seconda e terza della tabella "A" annessa alla legge 10 agosto 1950, n. 648; </a:t>
            </a:r>
          </a:p>
          <a:p>
            <a:pPr algn="just">
              <a:lnSpc>
                <a:spcPts val="1900"/>
              </a:lnSpc>
            </a:pPr>
            <a:r>
              <a:rPr lang="it-IT" dirty="0"/>
              <a:t>e) Personale ATA (non necessariamente con disabilità) che ha bisogno per gravi patologie di particolari cure a carattere continuativo (ad esempio chemioterapia); detto personale ha diritto alla precedenza a condizione che la prima di tali preferenze sia relativa ad una scuola del comune in cui esista il centro di cura specializzato ove svolge la relativa terapia ovvero abbia espresso come prima preferenza il comune (o distretto sub comunale) in cui esista il centro di cura specializzato ovvero il comune viciniore in assenza di posti richiedibili in cui esista il centro di cura specializzato oppure una o più istituzioni scolastiche comprese in esso.</a:t>
            </a:r>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p:txBody>
      </p:sp>
      <p:sp>
        <p:nvSpPr>
          <p:cNvPr id="6" name="Titolo 1">
            <a:extLst>
              <a:ext uri="{FF2B5EF4-FFF2-40B4-BE49-F238E27FC236}">
                <a16:creationId xmlns:a16="http://schemas.microsoft.com/office/drawing/2014/main" id="{9E571FB8-5B5B-217F-4DE1-D9725E35A18A}"/>
              </a:ext>
            </a:extLst>
          </p:cNvPr>
          <p:cNvSpPr>
            <a:spLocks noGrp="1"/>
          </p:cNvSpPr>
          <p:nvPr>
            <p:ph type="title"/>
          </p:nvPr>
        </p:nvSpPr>
        <p:spPr>
          <a:xfrm>
            <a:off x="34851" y="249608"/>
            <a:ext cx="11405119" cy="457200"/>
          </a:xfrm>
        </p:spPr>
        <p:txBody>
          <a:bodyPr>
            <a:noAutofit/>
          </a:bodyPr>
          <a:lstStyle/>
          <a:p>
            <a:pPr>
              <a:lnSpc>
                <a:spcPct val="115000"/>
              </a:lnSpc>
              <a:spcAft>
                <a:spcPts val="1000"/>
              </a:spcAft>
            </a:pPr>
            <a:r>
              <a:rPr lang="it-IT" sz="2200" b="1" dirty="0">
                <a:solidFill>
                  <a:srgbClr val="C00000"/>
                </a:solidFill>
                <a:latin typeface="Calibri" panose="020F0502020204030204" pitchFamily="34" charset="0"/>
                <a:cs typeface="Calibri" panose="020F0502020204030204" pitchFamily="34" charset="0"/>
              </a:rPr>
              <a:t>Precedenze</a:t>
            </a:r>
            <a:endParaRPr lang="it-IT"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9EB82657-895A-2E7C-43F4-3C1EB29E916F}"/>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C629EEB2-3117-1325-4BC1-3B7B2FBE41AB}"/>
              </a:ext>
            </a:extLst>
          </p:cNvPr>
          <p:cNvSpPr txBox="1">
            <a:spLocks/>
          </p:cNvSpPr>
          <p:nvPr/>
        </p:nvSpPr>
        <p:spPr>
          <a:xfrm>
            <a:off x="697347" y="6276376"/>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39</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7083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8FF9AC-613E-9208-3EC3-9FC948F92B8D}"/>
              </a:ext>
            </a:extLst>
          </p:cNvPr>
          <p:cNvSpPr>
            <a:spLocks noGrp="1"/>
          </p:cNvSpPr>
          <p:nvPr>
            <p:ph type="title"/>
          </p:nvPr>
        </p:nvSpPr>
        <p:spPr>
          <a:xfrm>
            <a:off x="205273" y="424545"/>
            <a:ext cx="11880980" cy="457200"/>
          </a:xfrm>
        </p:spPr>
        <p:txBody>
          <a:bodyPr>
            <a:noAutofit/>
          </a:bodyPr>
          <a:lstStyle/>
          <a:p>
            <a:pPr algn="ctr">
              <a:lnSpc>
                <a:spcPct val="115000"/>
              </a:lnSpc>
              <a:spcAft>
                <a:spcPts val="1000"/>
              </a:spcAft>
            </a:pPr>
            <a:r>
              <a:rPr lang="it-IT" sz="3400" b="1" dirty="0">
                <a:solidFill>
                  <a:srgbClr val="FF9900"/>
                </a:solidFill>
                <a:effectLst/>
                <a:latin typeface="Calibri" panose="020F0502020204030204" pitchFamily="34" charset="0"/>
                <a:ea typeface="Calibri" panose="020F0502020204030204" pitchFamily="34" charset="0"/>
                <a:cs typeface="Times New Roman" panose="02020603050405020304" pitchFamily="18" charset="0"/>
              </a:rPr>
              <a:t>ASSEGNAZIONI PROVVISORIE</a:t>
            </a:r>
            <a:endParaRPr lang="it-IT" sz="3400" dirty="0">
              <a:solidFill>
                <a:srgbClr val="FF99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ttangolo 2">
            <a:extLst>
              <a:ext uri="{FF2B5EF4-FFF2-40B4-BE49-F238E27FC236}">
                <a16:creationId xmlns:a16="http://schemas.microsoft.com/office/drawing/2014/main" id="{958B8D65-EF38-47D0-AC9A-E8443962D6E3}"/>
              </a:ext>
            </a:extLst>
          </p:cNvPr>
          <p:cNvSpPr/>
          <p:nvPr/>
        </p:nvSpPr>
        <p:spPr>
          <a:xfrm>
            <a:off x="0" y="1184988"/>
            <a:ext cx="12192000" cy="517849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216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L’assegnazione provvisoria può essere richiesta dai docenti di ogni ordine e grado, per uno dei seguenti motivi:</a:t>
            </a:r>
          </a:p>
          <a:p>
            <a:pPr marL="285750" indent="-285750" algn="just">
              <a:lnSpc>
                <a:spcPts val="2160"/>
              </a:lnSpc>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ricongiungimento ai figli o agli affidati di minore età con provvedimento giudiziario;</a:t>
            </a:r>
          </a:p>
          <a:p>
            <a:pPr marL="285750" indent="-285750" algn="just">
              <a:lnSpc>
                <a:spcPts val="2160"/>
              </a:lnSpc>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ricongiungimento al coniuge o alla parte dell’unione civile o al convivente, ivi compresi parenti o affini, purché la stabilità della convivenza risulti da certificazione anagrafica;</a:t>
            </a:r>
          </a:p>
          <a:p>
            <a:pPr marL="285750" indent="-285750" algn="just">
              <a:lnSpc>
                <a:spcPts val="2160"/>
              </a:lnSpc>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ricongiungimento per l’assistenza a soggetto con disabilità in situazione di gravità ai sensi dell’art. 33, commi 3, 5 e 7 della legge 5 febbraio 1992, n. 104, anche se non convivente, a condizione che i docenti abbiano prodotto la documentazione attestante il diritto a fruire, nell’anno scolastico in cui si presenta la domanda di assegnazione provvisoria, dei giorni di permesso retribuito mensile per l’assistenza di cui all’art. 33, comma 3, della L. 104/1992 ovvero del congedo straordinario ai sensi dell’art. 42, comma 5 del decreto legislativo 151/2001;</a:t>
            </a:r>
          </a:p>
          <a:p>
            <a:pPr marL="285750" indent="-285750" algn="just">
              <a:lnSpc>
                <a:spcPts val="2160"/>
              </a:lnSpc>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gravi esigenze di salute del richiedente comprovate da idonea certificazione sanitaria;</a:t>
            </a:r>
          </a:p>
          <a:p>
            <a:pPr marL="285750" indent="-285750" algn="just">
              <a:lnSpc>
                <a:spcPts val="2160"/>
              </a:lnSpc>
              <a:buFont typeface="Arial" panose="020B0604020202020204" pitchFamily="34" charset="0"/>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ricongiungimento al genitore.</a:t>
            </a:r>
          </a:p>
          <a:p>
            <a:pPr algn="just">
              <a:lnSpc>
                <a:spcPts val="216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L'assegnazione provvisoria non può essere richiesta all'interno del comune di titolarità, salvo nei casi di comuni con più distretti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subcomunali</a:t>
            </a:r>
            <a:r>
              <a:rPr lang="it-IT" sz="1800" dirty="0">
                <a:effectLst/>
                <a:latin typeface="Calibri" panose="020F0502020204030204" pitchFamily="34" charset="0"/>
                <a:ea typeface="Calibri" panose="020F0502020204030204" pitchFamily="34" charset="0"/>
                <a:cs typeface="Times New Roman" panose="02020603050405020304" pitchFamily="18" charset="0"/>
              </a:rPr>
              <a:t> senza più l’obbligo da parte del docente di avere una delle precedenze di cui al punto IV per assistenza.</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magine 3">
            <a:extLst>
              <a:ext uri="{FF2B5EF4-FFF2-40B4-BE49-F238E27FC236}">
                <a16:creationId xmlns:a16="http://schemas.microsoft.com/office/drawing/2014/main" id="{E01D4D5B-96F8-BDF5-6FC9-0D00440D48C2}"/>
              </a:ext>
            </a:extLst>
          </p:cNvPr>
          <p:cNvPicPr>
            <a:picLocks noChangeAspect="1"/>
          </p:cNvPicPr>
          <p:nvPr/>
        </p:nvPicPr>
        <p:blipFill>
          <a:blip r:embed="rId2"/>
          <a:stretch>
            <a:fillRect/>
          </a:stretch>
        </p:blipFill>
        <p:spPr>
          <a:xfrm>
            <a:off x="11136290" y="371884"/>
            <a:ext cx="855990" cy="562522"/>
          </a:xfrm>
          <a:prstGeom prst="rect">
            <a:avLst/>
          </a:prstGeom>
        </p:spPr>
      </p:pic>
      <p:sp>
        <p:nvSpPr>
          <p:cNvPr id="6" name="Segnaposto numero diapositiva 5">
            <a:extLst>
              <a:ext uri="{FF2B5EF4-FFF2-40B4-BE49-F238E27FC236}">
                <a16:creationId xmlns:a16="http://schemas.microsoft.com/office/drawing/2014/main" id="{49456628-E86C-1211-D1A0-BDC4789F0FF1}"/>
              </a:ext>
            </a:extLst>
          </p:cNvPr>
          <p:cNvSpPr>
            <a:spLocks noGrp="1"/>
          </p:cNvSpPr>
          <p:nvPr>
            <p:ph type="sldNum" sz="quarter" idx="12"/>
          </p:nvPr>
        </p:nvSpPr>
        <p:spPr>
          <a:xfrm>
            <a:off x="301477" y="6435043"/>
            <a:ext cx="11589046" cy="365125"/>
          </a:xfrm>
        </p:spPr>
        <p:txBody>
          <a:bodyPr/>
          <a:lstStyle/>
          <a:p>
            <a:pPr algn="ctr"/>
            <a:fld id="{4FAB73BC-B049-4115-A692-8D63A059BFB8}" type="slidenum">
              <a:rPr lang="en-US" sz="1600" smtClean="0">
                <a:latin typeface="Calibri" panose="020F0502020204030204" pitchFamily="34" charset="0"/>
                <a:cs typeface="Calibri" panose="020F0502020204030204" pitchFamily="34" charset="0"/>
              </a:rPr>
              <a:pPr algn="ctr"/>
              <a:t>4</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12819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83B87855-48C3-EAB2-E20B-E3B1860953DE}"/>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8BDE83F7-9E99-1B46-5B95-B96F851B9A54}"/>
              </a:ext>
            </a:extLst>
          </p:cNvPr>
          <p:cNvSpPr/>
          <p:nvPr/>
        </p:nvSpPr>
        <p:spPr>
          <a:xfrm>
            <a:off x="0" y="859761"/>
            <a:ext cx="12192000" cy="5998239"/>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La preferenza sintetica per il predetto comune è obbligatoria, anche nel caso di comuni in cui esista una sola istituzione scolastica, prima di esprimere preferenza per altro comune. La mancata indicazione del comune o distretto sub comunale di cura preclude la possibilità di accoglimento da parte dell'ufficio della precedenza sia per il comune (o distretto sub comunale) che per eventuali preferenze relative ad altri comuni, ma non comporta l'annullamento dell'intera domanda. Pertanto, in tali casi, le preferenze espresse saranno prese in considerazione solo come domanda di assegnazione provvisoria/utilizzazione senza diritto di precedenza;</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f)	Personale ATA appartenente alle categorie previste dal comma 6 dell'art. 33 della legge n. 104/92, richiamato dall'art. 601 del D. Lgs. n. 297/94; </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Il personale di cui alle lettere d) ed f) può usufruire di tale precedenza solo all’interno e per la provincia in cui è ubicato il comune di residenza a condizione che abbia espresso come prima preferenza il comune (o distretto sub comunale) di residenza o una o più istituzioni scolastiche comprese in esso oppure il comune viciniore in assenza di posti richiedibili nel comune di residenza. La preferenza sintetica per il predetto comune è obbligatoria, anche nel caso di comuni in cui esista una sola istituzione scolastica, prima di esprimere preferenza per altro comune. La mancata indicazione del comune o distretto sub comunale di residenza preclude la possibilità di accoglimento da parte dell'ufficio della precedenza sia per il comune (o distretto sub comunale) che per eventuali preferenze relative ad altri comuni, ma non comporta l'annullamento dell'intera domanda. Pertanto, in tali casi, le preferenze espresse saranno prese in considerazione solo come domanda di assegnazione provvisoria/utilizzazione senza diritto di precedenza nel comune di riferimento. </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IV.	ASSISTENZA</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g) personale ATA destinatario dell'art. 33, commi 3, 5 e 7 della citata legge n. 104/92 che sia genitore, anche adottante, o chi, individuato dall’autorità competente, eserciti legale tutela , di soggetto con disabilità in situazione di gravità. </a:t>
            </a:r>
          </a:p>
        </p:txBody>
      </p:sp>
      <p:sp>
        <p:nvSpPr>
          <p:cNvPr id="6" name="Titolo 1">
            <a:extLst>
              <a:ext uri="{FF2B5EF4-FFF2-40B4-BE49-F238E27FC236}">
                <a16:creationId xmlns:a16="http://schemas.microsoft.com/office/drawing/2014/main" id="{D85CA57A-47A1-C5B3-CF58-20828ABC8CA2}"/>
              </a:ext>
            </a:extLst>
          </p:cNvPr>
          <p:cNvSpPr>
            <a:spLocks noGrp="1"/>
          </p:cNvSpPr>
          <p:nvPr>
            <p:ph type="title"/>
          </p:nvPr>
        </p:nvSpPr>
        <p:spPr>
          <a:xfrm>
            <a:off x="34851" y="249608"/>
            <a:ext cx="11405119" cy="457200"/>
          </a:xfrm>
        </p:spPr>
        <p:txBody>
          <a:bodyPr>
            <a:noAutofit/>
          </a:bodyPr>
          <a:lstStyle/>
          <a:p>
            <a:pPr>
              <a:lnSpc>
                <a:spcPct val="115000"/>
              </a:lnSpc>
              <a:spcAft>
                <a:spcPts val="1000"/>
              </a:spcAft>
            </a:pPr>
            <a:r>
              <a:rPr lang="it-IT" sz="2200" b="1" dirty="0">
                <a:solidFill>
                  <a:srgbClr val="C00000"/>
                </a:solidFill>
                <a:latin typeface="Calibri" panose="020F0502020204030204" pitchFamily="34" charset="0"/>
                <a:cs typeface="Calibri" panose="020F0502020204030204" pitchFamily="34" charset="0"/>
              </a:rPr>
              <a:t>Precedenze</a:t>
            </a:r>
            <a:endParaRPr lang="it-IT"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FD410A7C-2C8F-8CBC-8944-C64745C551BF}"/>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DC44610A-F632-7432-AE7C-C83DC99F0E10}"/>
              </a:ext>
            </a:extLst>
          </p:cNvPr>
          <p:cNvSpPr txBox="1">
            <a:spLocks/>
          </p:cNvSpPr>
          <p:nvPr/>
        </p:nvSpPr>
        <p:spPr>
          <a:xfrm>
            <a:off x="671347" y="6378198"/>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40</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179939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46BE2888-8856-07B9-1CC8-33FE646674BC}"/>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3090C10B-0553-3A16-789A-C4AF7E440EF7}"/>
              </a:ext>
            </a:extLst>
          </p:cNvPr>
          <p:cNvSpPr/>
          <p:nvPr/>
        </p:nvSpPr>
        <p:spPr>
          <a:xfrm>
            <a:off x="0" y="859761"/>
            <a:ext cx="12192000" cy="5853953"/>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Qualora entrambi i genitori siano impossibilitati a provvedere all’assistenza del figlio con disabilità grave perché affetti da patologie invalidanti o abbiano compiuto i sessantacinque anni di età, viene riconosciuta la precedenza, alla stregua della scomparsa di entrambi i genitori, anche ai fratelli o alle sorelle, in grado di prestare assistenza, conviventi di soggetto con disabilità in situazione di gravità. L’impossibilità dei genitori a provvedere all’assistenza del figlio con disabilità in situazione di gravità deve essere documentata mediante dichiarazione personale redatta ai sensi delle disposizioni contenute nel D.P.R. 28.12.2000, n. 445 (se ultrasessantacinquenni) o certificazione medica comprovante le patologie invalidanti, secondo le indicazioni riportate nella O.M. che regola annualmente la mobilità.</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h) personale ATA destinatario dell'art. 33, commi 3, 5 e 7 della citata legge n. 104/92 che sia coniuge o parte dell’unione civile o convivente di fatto ai sensi dell’art. 1, commi 36 e 37 della legge 20 maggio 2016, n. 76 di soggetto con disabilità in situazione di gravità;  </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i) personale ATA che sia figlio che presta assistenza al genitore con disabilità in situazione di gravità; </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l) ai sensi dell’art. 42 bis del decreto legislativo 151/01 personale ATA genitore anche adottivo o affidatario con prole. Ai sensi del decreto legislativo 80/15 sono presi in considerazione i figli che compiono i sei anni tra il 1° gennaio e il 31 dicembre dell’anno in cui si effettua il movimento. In caso di adozioni e di affidi, i sei anni si intendono dall’ingresso del minore in famiglia;</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m) personale ATA genitore anche adottivo o affidatario con prole di età superiore a sei anni e inferiore a sedici anni limitatamente alle assegnazioni provvisorie interprovinciali. Sono presi in considerazione i figli che compiono i sedici anni tra il 1° gennaio e il 31 dicembre dell’anno in cui si effettua il movimento. In caso di adozioni e di affidi, i sedici anni si intendono dall’ingresso del minore in famiglia;</a:t>
            </a:r>
          </a:p>
          <a:p>
            <a:pPr algn="just">
              <a:lnSpc>
                <a:spcPts val="1900"/>
              </a:lnSpc>
            </a:pPr>
            <a:r>
              <a:rPr lang="it-IT" sz="1800" kern="150" dirty="0">
                <a:effectLst/>
                <a:latin typeface="Calibri" panose="020F0502020204030204" pitchFamily="34" charset="0"/>
                <a:ea typeface="NSimSun" panose="02010609030101010101" pitchFamily="49" charset="-122"/>
                <a:cs typeface="Calibri" panose="020F0502020204030204" pitchFamily="34" charset="0"/>
              </a:rPr>
              <a:t>m-bis) fratelli e sorelle non conviventi del soggetto con disabilità in situazione di gravità, alle stesse condizioni previste alla precedente lettera g) per i fratelli e le sorelle conviventi del soggetto con disabilità in situazione di gravità;</a:t>
            </a:r>
          </a:p>
        </p:txBody>
      </p:sp>
      <p:sp>
        <p:nvSpPr>
          <p:cNvPr id="6" name="Titolo 1">
            <a:extLst>
              <a:ext uri="{FF2B5EF4-FFF2-40B4-BE49-F238E27FC236}">
                <a16:creationId xmlns:a16="http://schemas.microsoft.com/office/drawing/2014/main" id="{51220F3C-7CA1-6358-AB98-4B197267EFAB}"/>
              </a:ext>
            </a:extLst>
          </p:cNvPr>
          <p:cNvSpPr>
            <a:spLocks noGrp="1"/>
          </p:cNvSpPr>
          <p:nvPr>
            <p:ph type="title"/>
          </p:nvPr>
        </p:nvSpPr>
        <p:spPr>
          <a:xfrm>
            <a:off x="34851" y="249608"/>
            <a:ext cx="11405119" cy="457200"/>
          </a:xfrm>
        </p:spPr>
        <p:txBody>
          <a:bodyPr>
            <a:noAutofit/>
          </a:bodyPr>
          <a:lstStyle/>
          <a:p>
            <a:pPr>
              <a:lnSpc>
                <a:spcPct val="115000"/>
              </a:lnSpc>
              <a:spcAft>
                <a:spcPts val="1000"/>
              </a:spcAft>
            </a:pPr>
            <a:r>
              <a:rPr lang="it-IT" sz="2200" b="1" dirty="0">
                <a:solidFill>
                  <a:srgbClr val="C00000"/>
                </a:solidFill>
                <a:latin typeface="Calibri" panose="020F0502020204030204" pitchFamily="34" charset="0"/>
                <a:cs typeface="Calibri" panose="020F0502020204030204" pitchFamily="34" charset="0"/>
              </a:rPr>
              <a:t>Precedenze</a:t>
            </a:r>
            <a:endParaRPr lang="it-IT"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0926F5F4-3934-5CCA-33B3-DCA53D962F83}"/>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8167F861-3E8B-4A4B-3937-B0E7B697DDA2}"/>
              </a:ext>
            </a:extLst>
          </p:cNvPr>
          <p:cNvSpPr txBox="1">
            <a:spLocks/>
          </p:cNvSpPr>
          <p:nvPr/>
        </p:nvSpPr>
        <p:spPr>
          <a:xfrm>
            <a:off x="413190" y="6348589"/>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41</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89962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EC813F97-4EBB-A002-CEEC-2C0FA6258959}"/>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59CC2277-53A5-85F4-B04A-A2F8A17369F4}"/>
              </a:ext>
            </a:extLst>
          </p:cNvPr>
          <p:cNvSpPr/>
          <p:nvPr/>
        </p:nvSpPr>
        <p:spPr>
          <a:xfrm>
            <a:off x="0" y="859761"/>
            <a:ext cx="12192000" cy="5998239"/>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it-IT" sz="1800" kern="150" dirty="0">
                <a:effectLst/>
                <a:latin typeface="Calibri" panose="020F0502020204030204" pitchFamily="34" charset="0"/>
                <a:ea typeface="NSimSun" panose="02010609030101010101" pitchFamily="49" charset="-122"/>
                <a:cs typeface="Calibri" panose="020F0502020204030204" pitchFamily="34" charset="0"/>
              </a:rPr>
              <a:t>n) personale ATA, non richiamato alle precedenti lettere del presente punto IV, destinatario dell'art. 33, commi 3, 5 e 7 della citata legge n. 104/92 che sia parente o affine entro il secondo grado ovvero entro il terzo grado qualora i genitori o il coniuge o parte dell’unione civile o il convivente di fatto ai sensi dell’art. 1 comma 36 e 37 della L. n. 76 del 2016 della persona con disabilità in situazione di gravità abbiano compiuto 65 anni di età oppure siano anche essi affetti da patologie invalidanti o siano deceduti o mancanti affidatario di persona con disabilità in situazione di gravità. </a:t>
            </a:r>
          </a:p>
          <a:p>
            <a:pPr algn="just"/>
            <a:r>
              <a:rPr lang="it-IT" sz="1800" kern="150" dirty="0">
                <a:effectLst/>
                <a:latin typeface="Calibri" panose="020F0502020204030204" pitchFamily="34" charset="0"/>
                <a:ea typeface="NSimSun" panose="02010609030101010101" pitchFamily="49" charset="-122"/>
                <a:cs typeface="Calibri" panose="020F0502020204030204" pitchFamily="34" charset="0"/>
              </a:rPr>
              <a:t>La precedenza viene riconosciuta ai soggetti di cui alle precedenti lettere i), m-bis), n) a condizione che abbiano prodotto la documentazione attestante il diritto a fruire nell’anno scolastico in cui si presenta la domanda di utilizzazione/assegnazione provvisoria, dei giorni di permesso retribuito mensile per l’assistenza di cui all’art. 33, comma 3, della L. 104/1992 ovvero del congedo straordinario ai sensi dell’art. 42, comma 5 del decreto legislativo 151/2001.</a:t>
            </a:r>
          </a:p>
          <a:p>
            <a:pPr algn="just"/>
            <a:r>
              <a:rPr lang="it-IT" sz="1800" kern="150" dirty="0">
                <a:effectLst/>
                <a:latin typeface="Calibri" panose="020F0502020204030204" pitchFamily="34" charset="0"/>
                <a:ea typeface="NSimSun" panose="02010609030101010101" pitchFamily="49" charset="-122"/>
                <a:cs typeface="Calibri" panose="020F0502020204030204" pitchFamily="34" charset="0"/>
              </a:rPr>
              <a:t>In relazione ai punti g), h), i), l), m), m-bis), e n):</a:t>
            </a:r>
          </a:p>
          <a:p>
            <a:pPr algn="just"/>
            <a:r>
              <a:rPr lang="it-IT" sz="1800" kern="150" dirty="0">
                <a:effectLst/>
                <a:latin typeface="Calibri" panose="020F0502020204030204" pitchFamily="34" charset="0"/>
                <a:ea typeface="NSimSun" panose="02010609030101010101" pitchFamily="49" charset="-122"/>
                <a:cs typeface="Calibri" panose="020F0502020204030204" pitchFamily="34" charset="0"/>
              </a:rPr>
              <a:t> - la situazione legittimante il diritto a beneficiare della precedenza deve essere documentata per </a:t>
            </a:r>
            <a:r>
              <a:rPr lang="it-IT" sz="1800" kern="150" dirty="0" err="1">
                <a:effectLst/>
                <a:latin typeface="Calibri" panose="020F0502020204030204" pitchFamily="34" charset="0"/>
                <a:ea typeface="NSimSun" panose="02010609030101010101" pitchFamily="49" charset="-122"/>
                <a:cs typeface="Calibri" panose="020F0502020204030204" pitchFamily="34" charset="0"/>
              </a:rPr>
              <a:t>l’a.s.</a:t>
            </a:r>
            <a:r>
              <a:rPr lang="it-IT" sz="1800" kern="150" dirty="0">
                <a:effectLst/>
                <a:latin typeface="Calibri" panose="020F0502020204030204" pitchFamily="34" charset="0"/>
                <a:ea typeface="NSimSun" panose="02010609030101010101" pitchFamily="49" charset="-122"/>
                <a:cs typeface="Calibri" panose="020F0502020204030204" pitchFamily="34" charset="0"/>
              </a:rPr>
              <a:t> 2025/26 secondo le disposizioni di cui all’art. 4 dell’O.M. n. 36 del 28 febbraio 2025. Per i successivi anni scolastici di vigenza del presente contratto si rinvia a quanto stabilito dalle ordinanze ministeriali annualmente adottate. </a:t>
            </a:r>
          </a:p>
          <a:p>
            <a:pPr algn="just" fontAlgn="base" hangingPunct="0"/>
            <a:r>
              <a:rPr lang="it-IT" dirty="0"/>
              <a:t>In relazione ai punti g), h), i), m-bis), n):</a:t>
            </a:r>
          </a:p>
          <a:p>
            <a:pPr algn="just"/>
            <a:r>
              <a:rPr lang="it-IT" dirty="0"/>
              <a:t>La precedenza è riconosciuta anche qualora la certificazione attestante la gravità della disabilità dichiari il soggetto con disabilità “rivedibile” purché sia certificata l’esigenza di assistenza permanente, continuativa e globale (art. 3, comma 3, legge 104/92) e la durata del riconoscimento travalichi l’inizio dell’anno scolastico per il quale viene disposta l’utilizzazione o l’assegnazione provvisoria.</a:t>
            </a:r>
          </a:p>
          <a:p>
            <a:pPr algn="just"/>
            <a:endParaRPr lang="it-IT" sz="1800" kern="150" dirty="0">
              <a:effectLst/>
              <a:latin typeface="Calibri" panose="020F0502020204030204" pitchFamily="34" charset="0"/>
              <a:ea typeface="NSimSun" panose="02010609030101010101" pitchFamily="49" charset="-122"/>
              <a:cs typeface="Calibri" panose="020F0502020204030204" pitchFamily="34" charset="0"/>
            </a:endParaRPr>
          </a:p>
        </p:txBody>
      </p:sp>
      <p:sp>
        <p:nvSpPr>
          <p:cNvPr id="6" name="Titolo 1">
            <a:extLst>
              <a:ext uri="{FF2B5EF4-FFF2-40B4-BE49-F238E27FC236}">
                <a16:creationId xmlns:a16="http://schemas.microsoft.com/office/drawing/2014/main" id="{3A022D01-ED80-6903-DD35-778B38E171EC}"/>
              </a:ext>
            </a:extLst>
          </p:cNvPr>
          <p:cNvSpPr>
            <a:spLocks noGrp="1"/>
          </p:cNvSpPr>
          <p:nvPr>
            <p:ph type="title"/>
          </p:nvPr>
        </p:nvSpPr>
        <p:spPr>
          <a:xfrm>
            <a:off x="34851" y="249608"/>
            <a:ext cx="11405119" cy="457200"/>
          </a:xfrm>
        </p:spPr>
        <p:txBody>
          <a:bodyPr>
            <a:noAutofit/>
          </a:bodyPr>
          <a:lstStyle/>
          <a:p>
            <a:pPr>
              <a:lnSpc>
                <a:spcPct val="115000"/>
              </a:lnSpc>
              <a:spcAft>
                <a:spcPts val="1000"/>
              </a:spcAft>
            </a:pPr>
            <a:r>
              <a:rPr lang="it-IT" sz="2200" b="1" dirty="0">
                <a:solidFill>
                  <a:srgbClr val="C00000"/>
                </a:solidFill>
                <a:latin typeface="Calibri" panose="020F0502020204030204" pitchFamily="34" charset="0"/>
                <a:cs typeface="Calibri" panose="020F0502020204030204" pitchFamily="34" charset="0"/>
              </a:rPr>
              <a:t>Precedenze</a:t>
            </a:r>
            <a:endParaRPr lang="it-IT"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0B87569F-B3AA-98CA-5F41-A10513443355}"/>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312472E4-4282-94DF-3EA0-54D0A66DBEF2}"/>
              </a:ext>
            </a:extLst>
          </p:cNvPr>
          <p:cNvSpPr txBox="1">
            <a:spLocks/>
          </p:cNvSpPr>
          <p:nvPr/>
        </p:nvSpPr>
        <p:spPr>
          <a:xfrm>
            <a:off x="332299" y="6243267"/>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42</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96012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586F4F7E-3634-99C7-46A8-9164AF1E93DB}"/>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21B4078B-DB3F-CF40-F9F2-10AF83CCCC97}"/>
              </a:ext>
            </a:extLst>
          </p:cNvPr>
          <p:cNvSpPr/>
          <p:nvPr/>
        </p:nvSpPr>
        <p:spPr>
          <a:xfrm>
            <a:off x="0" y="859761"/>
            <a:ext cx="12192000" cy="5998239"/>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it-IT" dirty="0">
                <a:latin typeface="Calibri" panose="020F0502020204030204" pitchFamily="34" charset="0"/>
                <a:cs typeface="Calibri" panose="020F0502020204030204" pitchFamily="34" charset="0"/>
              </a:rPr>
              <a:t>- La precedenza è riconosciuta a condizione che si indichi come prima preferenza sintetica il comune o distretto sub-comunale di assistenza, eventualmente preceduta dall’indicazione analitica di scuole dello stesso comune, prima di indicare preferenze (sia di singola scuola, sia sintetiche) relative ad altri comuni. In assenza di posti richiedibili nel comune ove risulti domiciliato il soggetto con disabilità è obbligatorio indicare il comune viciniore a quello del domicilio dell'assistito con posti richiedibili ovvero una scuola con sede di organico in altro comune anche non viciniore che abbia una sede/plesso nel comune di domicilio dell'assistito.</a:t>
            </a:r>
          </a:p>
          <a:p>
            <a:pPr algn="just"/>
            <a:r>
              <a:rPr lang="it-IT" dirty="0">
                <a:latin typeface="Calibri" panose="020F0502020204030204" pitchFamily="34" charset="0"/>
                <a:cs typeface="Calibri" panose="020F0502020204030204" pitchFamily="34" charset="0"/>
              </a:rPr>
              <a:t>L'indicazione della preferenza sintetica del predetto comune, ovvero per il distretto sub comunale per i comuni suddivisi in più distretti, è obbligatoria anche nel caso di comuni in cui esista una sola istituzione scolastica. La mancata indicazione del comune o distretto sub comunale di assistenza preclude la possibilità di accoglimento da parte dell'ufficio della precedenza sia per il comune (o distretto sub comunale) che per eventuali preferenze relative ad altri comuni, ma non comporta l'annullamento dell'intera domanda. Pertanto, in tali casi, le preferenze espresse saranno prese in considerazione solo come domanda di assegnazione provvisoria/utilizzazione senza diritto di precedenza. </a:t>
            </a:r>
          </a:p>
          <a:p>
            <a:pPr algn="just" fontAlgn="base"/>
            <a:r>
              <a:rPr lang="it-IT" dirty="0">
                <a:latin typeface="Calibri" panose="020F0502020204030204" pitchFamily="34" charset="0"/>
                <a:cs typeface="Calibri" panose="020F0502020204030204" pitchFamily="34" charset="0"/>
              </a:rPr>
              <a:t> </a:t>
            </a:r>
          </a:p>
          <a:p>
            <a:pPr lvl="0" algn="just" fontAlgn="base" hangingPunct="0"/>
            <a:r>
              <a:rPr lang="it-IT" dirty="0">
                <a:latin typeface="Calibri" panose="020F0502020204030204" pitchFamily="34" charset="0"/>
                <a:cs typeface="Calibri" panose="020F0502020204030204" pitchFamily="34" charset="0"/>
              </a:rPr>
              <a:t>PERSONALE DICHIARATO INIDONEO A SVOLGERE LE MANSIONI DEL PROPRIO PROFILO CHE SVOLGE MANSIONI DI ALTRO PROFILO </a:t>
            </a:r>
          </a:p>
          <a:p>
            <a:pPr algn="just" fontAlgn="base"/>
            <a:r>
              <a:rPr lang="it-IT" dirty="0">
                <a:latin typeface="Calibri" panose="020F0502020204030204" pitchFamily="34" charset="0"/>
                <a:cs typeface="Calibri" panose="020F0502020204030204" pitchFamily="34" charset="0"/>
              </a:rPr>
              <a:t>o) il personale dichiarato inidoneo a svolgere mansioni nel proprio profilo che svolge mansioni di altro profilo e che chiede l’utilizzazione nella scuola di precedente utilizzazione; </a:t>
            </a:r>
          </a:p>
          <a:p>
            <a:pPr algn="just" fontAlgn="base"/>
            <a:endParaRPr lang="it-IT" dirty="0">
              <a:latin typeface="Calibri" panose="020F0502020204030204" pitchFamily="34" charset="0"/>
              <a:cs typeface="Calibri" panose="020F0502020204030204" pitchFamily="34" charset="0"/>
            </a:endParaRPr>
          </a:p>
          <a:p>
            <a:pPr algn="just" fontAlgn="base"/>
            <a:endParaRPr lang="it-IT" dirty="0">
              <a:latin typeface="Calibri" panose="020F0502020204030204" pitchFamily="34" charset="0"/>
              <a:cs typeface="Calibri" panose="020F0502020204030204" pitchFamily="34" charset="0"/>
            </a:endParaRPr>
          </a:p>
          <a:p>
            <a:pPr algn="just" fontAlgn="base"/>
            <a:endParaRPr lang="it-IT" dirty="0">
              <a:latin typeface="Calibri" panose="020F0502020204030204" pitchFamily="34" charset="0"/>
              <a:cs typeface="Calibri" panose="020F0502020204030204" pitchFamily="34" charset="0"/>
            </a:endParaRPr>
          </a:p>
          <a:p>
            <a:pPr algn="just" fontAlgn="base"/>
            <a:endParaRPr lang="it-IT" dirty="0">
              <a:latin typeface="Calibri" panose="020F0502020204030204" pitchFamily="34" charset="0"/>
              <a:cs typeface="Calibri" panose="020F0502020204030204" pitchFamily="34" charset="0"/>
            </a:endParaRPr>
          </a:p>
          <a:p>
            <a:pPr algn="just" fontAlgn="base"/>
            <a:endParaRPr lang="it-IT" dirty="0">
              <a:latin typeface="Calibri" panose="020F0502020204030204" pitchFamily="34" charset="0"/>
              <a:cs typeface="Calibri" panose="020F0502020204030204" pitchFamily="34" charset="0"/>
            </a:endParaRPr>
          </a:p>
        </p:txBody>
      </p:sp>
      <p:sp>
        <p:nvSpPr>
          <p:cNvPr id="6" name="Titolo 1">
            <a:extLst>
              <a:ext uri="{FF2B5EF4-FFF2-40B4-BE49-F238E27FC236}">
                <a16:creationId xmlns:a16="http://schemas.microsoft.com/office/drawing/2014/main" id="{A16D174C-6F7B-D2A8-11D5-083E78E4D6C6}"/>
              </a:ext>
            </a:extLst>
          </p:cNvPr>
          <p:cNvSpPr>
            <a:spLocks noGrp="1"/>
          </p:cNvSpPr>
          <p:nvPr>
            <p:ph type="title"/>
          </p:nvPr>
        </p:nvSpPr>
        <p:spPr>
          <a:xfrm>
            <a:off x="34851" y="249608"/>
            <a:ext cx="11405119" cy="457200"/>
          </a:xfrm>
        </p:spPr>
        <p:txBody>
          <a:bodyPr>
            <a:noAutofit/>
          </a:bodyPr>
          <a:lstStyle/>
          <a:p>
            <a:pPr>
              <a:lnSpc>
                <a:spcPct val="115000"/>
              </a:lnSpc>
              <a:spcAft>
                <a:spcPts val="1000"/>
              </a:spcAft>
            </a:pPr>
            <a:r>
              <a:rPr lang="it-IT" sz="2200" b="1" dirty="0">
                <a:solidFill>
                  <a:srgbClr val="C00000"/>
                </a:solidFill>
                <a:latin typeface="Calibri" panose="020F0502020204030204" pitchFamily="34" charset="0"/>
                <a:cs typeface="Calibri" panose="020F0502020204030204" pitchFamily="34" charset="0"/>
              </a:rPr>
              <a:t>Precedenze</a:t>
            </a:r>
            <a:endParaRPr lang="it-IT"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C7101B96-37E1-7D8C-5F67-149254F29346}"/>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9D177FC6-E308-7B5F-2F11-3135B2E04BA2}"/>
              </a:ext>
            </a:extLst>
          </p:cNvPr>
          <p:cNvSpPr txBox="1">
            <a:spLocks/>
          </p:cNvSpPr>
          <p:nvPr/>
        </p:nvSpPr>
        <p:spPr>
          <a:xfrm>
            <a:off x="322026" y="6378198"/>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43</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783230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34C3D9FF-CBC7-108B-041E-D83B567952B0}"/>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BF2D116C-2E81-F9FC-3EDB-A9AA3BBED180}"/>
              </a:ext>
            </a:extLst>
          </p:cNvPr>
          <p:cNvSpPr/>
          <p:nvPr/>
        </p:nvSpPr>
        <p:spPr>
          <a:xfrm>
            <a:off x="0" y="859761"/>
            <a:ext cx="12192000" cy="5998239"/>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fontAlgn="base" hangingPunct="0">
              <a:lnSpc>
                <a:spcPts val="1900"/>
              </a:lnSpc>
            </a:pPr>
            <a:r>
              <a:rPr lang="it-IT" dirty="0">
                <a:latin typeface="Calibri" panose="020F0502020204030204" pitchFamily="34" charset="0"/>
                <a:cs typeface="Calibri" panose="020F0502020204030204" pitchFamily="34" charset="0"/>
              </a:rPr>
              <a:t>VI. PERSONALE CONIUGE DI MILITARE O DI CATEGORIA EQUIPARATA (limitatamente alla fase delle assegnazioni provvisorie) </a:t>
            </a:r>
          </a:p>
          <a:p>
            <a:pPr algn="just" fontAlgn="base" hangingPunct="0">
              <a:lnSpc>
                <a:spcPts val="1900"/>
              </a:lnSpc>
            </a:pPr>
            <a:r>
              <a:rPr lang="it-IT" dirty="0">
                <a:latin typeface="Calibri" panose="020F0502020204030204" pitchFamily="34" charset="0"/>
                <a:cs typeface="Calibri" panose="020F0502020204030204" pitchFamily="34" charset="0"/>
              </a:rPr>
              <a:t> </a:t>
            </a:r>
          </a:p>
          <a:p>
            <a:pPr algn="just" fontAlgn="base">
              <a:lnSpc>
                <a:spcPts val="1900"/>
              </a:lnSpc>
            </a:pPr>
            <a:r>
              <a:rPr lang="it-IT" dirty="0">
                <a:latin typeface="Calibri" panose="020F0502020204030204" pitchFamily="34" charset="0"/>
                <a:cs typeface="Calibri" panose="020F0502020204030204" pitchFamily="34" charset="0"/>
              </a:rPr>
              <a:t>p) il coniuge (o parte dell’unione civile) convivente del personale militare, del personale che percepisce indennità di pubblica sicurezza e del personale di cui all’art. 17 della legge n. 266 del 28.7.1999 e dell’art. 2 della legge 86 del 29.3.2001 e successive modifiche e integrazioni. Il beneficiario può usufruire di tale precedenza all’interno e per la provincia in cui è ubicato il comune nel quale è stato trasferito d’autorità il coniuge o parte dell’unione civile, ovvero nel quale quest’ultimo abbia eletto domicilio all’atto del collocamento in congedo, a condizione che abbia espresso come prima preferenza una o più istituzioni scolastiche comprese nel predetto comune.</a:t>
            </a:r>
          </a:p>
          <a:p>
            <a:pPr algn="just">
              <a:lnSpc>
                <a:spcPts val="1900"/>
              </a:lnSpc>
            </a:pPr>
            <a:r>
              <a:rPr lang="it-IT" dirty="0">
                <a:latin typeface="Calibri" panose="020F0502020204030204" pitchFamily="34" charset="0"/>
                <a:cs typeface="Calibri" panose="020F0502020204030204" pitchFamily="34" charset="0"/>
              </a:rPr>
              <a:t>In mancanza di istituzioni scolastiche richiedibili, va indicata una istituzione scolastica relativa al comune viciniore con posti richiedibili.</a:t>
            </a:r>
          </a:p>
          <a:p>
            <a:pPr algn="just" fontAlgn="base" hangingPunct="0">
              <a:lnSpc>
                <a:spcPts val="1900"/>
              </a:lnSpc>
            </a:pPr>
            <a:r>
              <a:rPr lang="it-IT" dirty="0">
                <a:latin typeface="Calibri" panose="020F0502020204030204" pitchFamily="34" charset="0"/>
                <a:cs typeface="Calibri" panose="020F0502020204030204" pitchFamily="34" charset="0"/>
              </a:rPr>
              <a:t> </a:t>
            </a:r>
          </a:p>
          <a:p>
            <a:pPr algn="just" hangingPunct="0">
              <a:lnSpc>
                <a:spcPts val="1900"/>
              </a:lnSpc>
            </a:pPr>
            <a:r>
              <a:rPr lang="it-IT" dirty="0">
                <a:latin typeface="Calibri" panose="020F0502020204030204" pitchFamily="34" charset="0"/>
                <a:cs typeface="Calibri" panose="020F0502020204030204" pitchFamily="34" charset="0"/>
              </a:rPr>
              <a:t>VII.</a:t>
            </a:r>
            <a:r>
              <a:rPr lang="it-IT" u="sng" dirty="0">
                <a:latin typeface="Calibri" panose="020F0502020204030204" pitchFamily="34" charset="0"/>
                <a:cs typeface="Calibri" panose="020F0502020204030204" pitchFamily="34" charset="0"/>
              </a:rPr>
              <a:t> PERSONALE CHE RICOPRE CARICHE PUBBLICHE NELLE AMMINISTRAZIONI DEGLI ENTI LOCALI </a:t>
            </a:r>
            <a:r>
              <a:rPr lang="it-IT" dirty="0">
                <a:latin typeface="Calibri" panose="020F0502020204030204" pitchFamily="34" charset="0"/>
                <a:cs typeface="Calibri" panose="020F0502020204030204" pitchFamily="34" charset="0"/>
              </a:rPr>
              <a:t>(limitatamente alla fase delle assegnazioni provvisorie)</a:t>
            </a:r>
          </a:p>
          <a:p>
            <a:pPr algn="just" fontAlgn="base" hangingPunct="0">
              <a:lnSpc>
                <a:spcPts val="1900"/>
              </a:lnSpc>
            </a:pPr>
            <a:r>
              <a:rPr lang="it-IT" dirty="0">
                <a:latin typeface="Calibri" panose="020F0502020204030204" pitchFamily="34" charset="0"/>
                <a:cs typeface="Calibri" panose="020F0502020204030204" pitchFamily="34" charset="0"/>
              </a:rPr>
              <a:t>q) Il personale chiamato a ricoprire cariche pubbliche nelle amministrazioni degli enti locali a norma dell’art. 18 della legge 3.8.1999 n. 265 e dell’art. 77 del decreto legislativo 18.8.2000, n. 267, durante l’esercizio del mandato, ha titolo alla precedenza purché venga espressa come prima preferenza sintetica del comune la sede ove espleta il proprio mandato amministrativo eventualmente preceduta dall’indicazione analitica di scuole dello stesso comune, prima di indicare preferenze (sia di singola scuola, sia sintetiche) relative ad altri comuni, ovvero la sede viciniore, qualora nella predetta sede dove esercita il mandato non esistano scuole richiedibili. In assenza di posti richiedibili nel comune ove si esercita il mandato è obbligatorio indicare il comune viciniore con posti richiedibili ovvero una scuola con sede di organico in altro comune anche non viciniore che abbia una sede/presso nel comune ove si esercita il mandato.</a:t>
            </a:r>
          </a:p>
        </p:txBody>
      </p:sp>
      <p:sp>
        <p:nvSpPr>
          <p:cNvPr id="6" name="Titolo 1">
            <a:extLst>
              <a:ext uri="{FF2B5EF4-FFF2-40B4-BE49-F238E27FC236}">
                <a16:creationId xmlns:a16="http://schemas.microsoft.com/office/drawing/2014/main" id="{3BFE06E5-B3EB-69E8-6EE7-B2E8C482A75E}"/>
              </a:ext>
            </a:extLst>
          </p:cNvPr>
          <p:cNvSpPr>
            <a:spLocks noGrp="1"/>
          </p:cNvSpPr>
          <p:nvPr>
            <p:ph type="title"/>
          </p:nvPr>
        </p:nvSpPr>
        <p:spPr>
          <a:xfrm>
            <a:off x="34851" y="249608"/>
            <a:ext cx="11405119" cy="457200"/>
          </a:xfrm>
        </p:spPr>
        <p:txBody>
          <a:bodyPr>
            <a:noAutofit/>
          </a:bodyPr>
          <a:lstStyle/>
          <a:p>
            <a:pPr>
              <a:lnSpc>
                <a:spcPct val="115000"/>
              </a:lnSpc>
              <a:spcAft>
                <a:spcPts val="1000"/>
              </a:spcAft>
            </a:pPr>
            <a:r>
              <a:rPr lang="it-IT" sz="2200" b="1" dirty="0">
                <a:solidFill>
                  <a:srgbClr val="C00000"/>
                </a:solidFill>
                <a:latin typeface="Calibri" panose="020F0502020204030204" pitchFamily="34" charset="0"/>
                <a:cs typeface="Calibri" panose="020F0502020204030204" pitchFamily="34" charset="0"/>
              </a:rPr>
              <a:t>Precedenze</a:t>
            </a:r>
            <a:endParaRPr lang="it-IT"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0C572EF3-43B0-B640-3600-AFC8531F27E2}"/>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8FC81C60-26DA-D3DA-A9E7-10450F331E0D}"/>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44</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19541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DAE7BE59-F733-666F-15E8-F73631B94FAE}"/>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C8819460-067E-3D76-F927-CE06925B3442}"/>
              </a:ext>
            </a:extLst>
          </p:cNvPr>
          <p:cNvSpPr/>
          <p:nvPr/>
        </p:nvSpPr>
        <p:spPr>
          <a:xfrm>
            <a:off x="0" y="859761"/>
            <a:ext cx="12192000" cy="6334141"/>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hangingPunct="0"/>
            <a:r>
              <a:rPr lang="it-IT" dirty="0">
                <a:latin typeface="Calibri" panose="020F0502020204030204" pitchFamily="34" charset="0"/>
                <a:cs typeface="Calibri" panose="020F0502020204030204" pitchFamily="34" charset="0"/>
              </a:rPr>
              <a:t>La precedenza è riconosciuta a condizione che si indichi come prima preferenza sintetica il comune o distretto sub-comunale di riferimento anche nel caso di comuni in cui esista una sola istituzione scolastica, eventualmente preceduta dall’indicazione analitica di scuole dello stesso comune, prima di indicare preferenze (sia di singola scuola, sia sintetiche) relative ad altri comuni</a:t>
            </a:r>
          </a:p>
          <a:p>
            <a:pPr algn="just" hangingPunct="0"/>
            <a:r>
              <a:rPr lang="it-IT" dirty="0">
                <a:latin typeface="Calibri" panose="020F0502020204030204" pitchFamily="34" charset="0"/>
                <a:cs typeface="Calibri" panose="020F0502020204030204" pitchFamily="34" charset="0"/>
              </a:rPr>
              <a:t>La mancata indicazione del comune o distretto sub comunale in cui si svolge il mandato preclude la possibilità di accoglimento da parte dell'ufficio della precedenza sia per il comune (o distretto sub comunale) che per eventuali preferenze relative ad altri comuni, ma non comporta l'annullamento dell'intera domanda. Pertanto, in tali casi, le preferenze espresse saranno prese in considerazione solo come domanda di assegnazione provvisoria/utilizzazione senza diritto di precedenza. Tra i beneficiari di queste precedenze sono contemplati anche le Consigliere e i Consiglieri di parità nazionale, regionali e provinciali nominati ai sensi del Capo IV del decreto legislativo 198/2006 e i rappresentanti negli enti territoriali.</a:t>
            </a:r>
          </a:p>
          <a:p>
            <a:pPr algn="just" hangingPunct="0"/>
            <a:endParaRPr lang="it-IT" dirty="0">
              <a:latin typeface="Calibri" panose="020F0502020204030204" pitchFamily="34" charset="0"/>
              <a:cs typeface="Calibri" panose="020F0502020204030204" pitchFamily="34" charset="0"/>
            </a:endParaRPr>
          </a:p>
          <a:p>
            <a:pPr algn="just" fontAlgn="base" hangingPunct="0"/>
            <a:r>
              <a:rPr lang="it-IT" dirty="0">
                <a:latin typeface="Calibri" panose="020F0502020204030204" pitchFamily="34" charset="0"/>
                <a:cs typeface="Calibri" panose="020F0502020204030204" pitchFamily="34" charset="0"/>
              </a:rPr>
              <a:t>VIII. </a:t>
            </a:r>
            <a:r>
              <a:rPr lang="it-IT" u="sng" dirty="0">
                <a:latin typeface="Calibri" panose="020F0502020204030204" pitchFamily="34" charset="0"/>
                <a:cs typeface="Calibri" panose="020F0502020204030204" pitchFamily="34" charset="0"/>
              </a:rPr>
              <a:t>PERSONALE CHE RIPRENDE SERVIZIO AL TERMINE DELL’ASPETTATIVA SINDACALE DI CUI AL </a:t>
            </a:r>
            <a:r>
              <a:rPr lang="it-IT" u="sng" dirty="0" err="1">
                <a:latin typeface="Calibri" panose="020F0502020204030204" pitchFamily="34" charset="0"/>
                <a:cs typeface="Calibri" panose="020F0502020204030204" pitchFamily="34" charset="0"/>
              </a:rPr>
              <a:t>C.C.N.Q</a:t>
            </a:r>
            <a:r>
              <a:rPr lang="it-IT" u="sng" dirty="0">
                <a:latin typeface="Calibri" panose="020F0502020204030204" pitchFamily="34" charset="0"/>
                <a:cs typeface="Calibri" panose="020F0502020204030204" pitchFamily="34" charset="0"/>
              </a:rPr>
              <a:t>. SOTTOSCRITTO IL 4.12.2017 E SUCCESSIVE MODIFICAZIONI ED INTEGRAZIONI </a:t>
            </a:r>
            <a:r>
              <a:rPr lang="it-IT" dirty="0">
                <a:latin typeface="Calibri" panose="020F0502020204030204" pitchFamily="34" charset="0"/>
                <a:cs typeface="Calibri" panose="020F0502020204030204" pitchFamily="34" charset="0"/>
              </a:rPr>
              <a:t>(limitatamente alla fase delle assegnazioni provvisorie)</a:t>
            </a:r>
          </a:p>
          <a:p>
            <a:pPr algn="just" fontAlgn="base" hangingPunct="0"/>
            <a:r>
              <a:rPr lang="it-IT" dirty="0">
                <a:latin typeface="Calibri" panose="020F0502020204030204" pitchFamily="34" charset="0"/>
                <a:cs typeface="Calibri" panose="020F0502020204030204" pitchFamily="34" charset="0"/>
              </a:rPr>
              <a:t>r) Il personale ATA che riprende servizio al termine dell’aspettativa sindacale di cui al </a:t>
            </a:r>
            <a:r>
              <a:rPr lang="it-IT" dirty="0" err="1">
                <a:latin typeface="Calibri" panose="020F0502020204030204" pitchFamily="34" charset="0"/>
                <a:cs typeface="Calibri" panose="020F0502020204030204" pitchFamily="34" charset="0"/>
              </a:rPr>
              <a:t>C.C.N.Q</a:t>
            </a:r>
            <a:r>
              <a:rPr lang="it-IT" dirty="0">
                <a:latin typeface="Calibri" panose="020F0502020204030204" pitchFamily="34" charset="0"/>
                <a:cs typeface="Calibri" panose="020F0502020204030204" pitchFamily="34" charset="0"/>
              </a:rPr>
              <a:t>. sottoscritto il 4.12.2017 e successive modificazioni ed integrazioni ha diritto alla precedenza nella fase delle assegnazioni provvisorie interprovinciali per la provincia ove ha svolto attività sindacale e nella quale risulta domiciliato da almeno tre anni.</a:t>
            </a:r>
          </a:p>
          <a:p>
            <a:pPr algn="just" fontAlgn="base" hangingPunct="0"/>
            <a:r>
              <a:rPr lang="it-IT" dirty="0">
                <a:latin typeface="Calibri" panose="020F0502020204030204" pitchFamily="34" charset="0"/>
                <a:cs typeface="Calibri" panose="020F0502020204030204" pitchFamily="34" charset="0"/>
              </a:rPr>
              <a:t>Il possesso del requisito per beneficiare della predetta precedenza dovrà essere documentato mediante dichiarazione sotto la propria responsabilità, redatta ai sensi delle disposizioni contenute nel D.P.R. 28.12.2000, n. 445 e successive modifiche e integrazioni.</a:t>
            </a:r>
          </a:p>
          <a:p>
            <a:pPr hangingPunct="0"/>
            <a:endParaRPr lang="it-IT" dirty="0">
              <a:latin typeface="Calibri" panose="020F0502020204030204" pitchFamily="34" charset="0"/>
              <a:cs typeface="Calibri" panose="020F0502020204030204" pitchFamily="34" charset="0"/>
            </a:endParaRPr>
          </a:p>
          <a:p>
            <a:r>
              <a:rPr lang="it-IT" dirty="0">
                <a:latin typeface="Calibri" panose="020F0502020204030204" pitchFamily="34" charset="0"/>
                <a:cs typeface="Calibri" panose="020F0502020204030204" pitchFamily="34" charset="0"/>
              </a:rPr>
              <a:t> </a:t>
            </a:r>
          </a:p>
        </p:txBody>
      </p:sp>
      <p:sp>
        <p:nvSpPr>
          <p:cNvPr id="6" name="Titolo 1">
            <a:extLst>
              <a:ext uri="{FF2B5EF4-FFF2-40B4-BE49-F238E27FC236}">
                <a16:creationId xmlns:a16="http://schemas.microsoft.com/office/drawing/2014/main" id="{989A258C-EE81-8F16-DD73-C9255C94B044}"/>
              </a:ext>
            </a:extLst>
          </p:cNvPr>
          <p:cNvSpPr>
            <a:spLocks noGrp="1"/>
          </p:cNvSpPr>
          <p:nvPr>
            <p:ph type="title"/>
          </p:nvPr>
        </p:nvSpPr>
        <p:spPr>
          <a:xfrm>
            <a:off x="34851" y="249608"/>
            <a:ext cx="11405119" cy="457200"/>
          </a:xfrm>
        </p:spPr>
        <p:txBody>
          <a:bodyPr>
            <a:noAutofit/>
          </a:bodyPr>
          <a:lstStyle/>
          <a:p>
            <a:pPr>
              <a:lnSpc>
                <a:spcPct val="115000"/>
              </a:lnSpc>
              <a:spcAft>
                <a:spcPts val="1000"/>
              </a:spcAft>
            </a:pPr>
            <a:r>
              <a:rPr lang="it-IT" sz="2200" b="1" dirty="0">
                <a:solidFill>
                  <a:srgbClr val="C00000"/>
                </a:solidFill>
                <a:latin typeface="Calibri" panose="020F0502020204030204" pitchFamily="34" charset="0"/>
                <a:cs typeface="Calibri" panose="020F0502020204030204" pitchFamily="34" charset="0"/>
              </a:rPr>
              <a:t>Precedenze</a:t>
            </a:r>
            <a:endParaRPr lang="it-IT"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AFEC53D1-495B-394D-9EFE-731991CF12A2}"/>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8F177706-1D29-A4C1-4898-B243F8E8E56B}"/>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45</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696132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CD3EA86F-5EF4-9D95-60F8-0FFFCB01446E}"/>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8FCE961F-E633-E2AE-47BB-4673CE3481C2}"/>
              </a:ext>
            </a:extLst>
          </p:cNvPr>
          <p:cNvSpPr/>
          <p:nvPr/>
        </p:nvSpPr>
        <p:spPr>
          <a:xfrm>
            <a:off x="0" y="859761"/>
            <a:ext cx="12192000" cy="6334141"/>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hangingPunct="0"/>
            <a:r>
              <a:rPr lang="it-IT" dirty="0">
                <a:latin typeface="Calibri" panose="020F0502020204030204" pitchFamily="34" charset="0"/>
                <a:cs typeface="Calibri" panose="020F0502020204030204" pitchFamily="34" charset="0"/>
              </a:rPr>
              <a:t>1. Terminate le operazioni di utilizzazione e assegnazione provvisoria, per la copertura dei posti vacanti e/o disponibili per l’intero anno scolastico anche sulle sedi di cui all’art.1, comma 83-sexies Legge 107/2015 l’Ambito territoriale conferisce incarico di D.S.G.A. secondo il seguente ordine di priorità:</a:t>
            </a:r>
          </a:p>
          <a:p>
            <a:pPr algn="just" hangingPunct="0"/>
            <a:r>
              <a:rPr lang="it-IT" dirty="0">
                <a:latin typeface="Calibri" panose="020F0502020204030204" pitchFamily="34" charset="0"/>
                <a:cs typeface="Calibri" panose="020F0502020204030204" pitchFamily="34" charset="0"/>
              </a:rPr>
              <a:t>a) ai funzionari, con precedenza per quelli inquadrati nel ruolo di D.S.G.A. secondo il previgente ordinamento professionale, in situazione di esubero;</a:t>
            </a:r>
          </a:p>
          <a:p>
            <a:pPr algn="just" hangingPunct="0"/>
            <a:r>
              <a:rPr lang="it-IT" dirty="0">
                <a:latin typeface="Calibri" panose="020F0502020204030204" pitchFamily="34" charset="0"/>
                <a:cs typeface="Calibri" panose="020F0502020204030204" pitchFamily="34" charset="0"/>
              </a:rPr>
              <a:t>b) sui posti vacanti e disponibili, ai funzionari privi di incarico di D.S.G.A.;</a:t>
            </a:r>
          </a:p>
          <a:p>
            <a:pPr algn="just" hangingPunct="0"/>
            <a:r>
              <a:rPr lang="it-IT" dirty="0">
                <a:latin typeface="Calibri" panose="020F0502020204030204" pitchFamily="34" charset="0"/>
                <a:cs typeface="Calibri" panose="020F0502020204030204" pitchFamily="34" charset="0"/>
              </a:rPr>
              <a:t>b1) sui posti disponibili e non vacanti ad altro funzionario titolare di incarico di D.S.G.A., laddove non siano presenti funzionari privi di incarico di D.S.G.A., che abbia manifestato disponibilità all’assunzione dell’incarico ad interim. In tale fattispecie si applicano le disposizioni dettate dall’art. 57 C.C.N.L. secondo l’ordine di priorità ivi stabilito e sulla base dei criteri definiti dal D.M.</a:t>
            </a:r>
          </a:p>
          <a:p>
            <a:pPr algn="just" hangingPunct="0"/>
            <a:r>
              <a:rPr lang="it-IT" dirty="0">
                <a:latin typeface="Calibri" panose="020F0502020204030204" pitchFamily="34" charset="0"/>
                <a:cs typeface="Calibri" panose="020F0502020204030204" pitchFamily="34" charset="0"/>
              </a:rPr>
              <a:t>n. 132 del 4 luglio 2024.</a:t>
            </a:r>
          </a:p>
          <a:p>
            <a:pPr algn="just" hangingPunct="0"/>
            <a:r>
              <a:rPr lang="it-IT" dirty="0">
                <a:latin typeface="Calibri" panose="020F0502020204030204" pitchFamily="34" charset="0"/>
                <a:cs typeface="Calibri" panose="020F0502020204030204" pitchFamily="34" charset="0"/>
              </a:rPr>
              <a:t>Sugli eventuali ulteriori posti vacanti e disponibili l’Ambito territoriale conferisce incarico di </a:t>
            </a:r>
            <a:r>
              <a:rPr lang="it-IT" dirty="0" err="1">
                <a:latin typeface="Calibri" panose="020F0502020204030204" pitchFamily="34" charset="0"/>
                <a:cs typeface="Calibri" panose="020F0502020204030204" pitchFamily="34" charset="0"/>
              </a:rPr>
              <a:t>D.S.G.A</a:t>
            </a:r>
            <a:r>
              <a:rPr lang="it-IT" dirty="0">
                <a:latin typeface="Calibri" panose="020F0502020204030204" pitchFamily="34" charset="0"/>
                <a:cs typeface="Calibri" panose="020F0502020204030204" pitchFamily="34" charset="0"/>
              </a:rPr>
              <a:t>., a domanda, secondo il seguente ordine di priorità:</a:t>
            </a:r>
          </a:p>
          <a:p>
            <a:pPr algn="just" hangingPunct="0"/>
            <a:r>
              <a:rPr lang="it-IT" dirty="0">
                <a:latin typeface="Calibri" panose="020F0502020204030204" pitchFamily="34" charset="0"/>
                <a:cs typeface="Calibri" panose="020F0502020204030204" pitchFamily="34" charset="0"/>
              </a:rPr>
              <a:t>c) al personale inserito nelle graduatorie della procedura valutativa di progressione all’area dei funzionari e dell’elevata qualificazione, secondo la posizione occupata nella graduatoria di merito e per la durata della stessa;</a:t>
            </a:r>
          </a:p>
          <a:p>
            <a:pPr algn="just" hangingPunct="0"/>
            <a:endParaRPr lang="it-IT" dirty="0">
              <a:latin typeface="Calibri" panose="020F0502020204030204" pitchFamily="34" charset="0"/>
              <a:cs typeface="Calibri" panose="020F0502020204030204" pitchFamily="34" charset="0"/>
            </a:endParaRPr>
          </a:p>
          <a:p>
            <a:pPr algn="just" hangingPunct="0"/>
            <a:endParaRPr lang="it-IT" dirty="0">
              <a:latin typeface="Calibri" panose="020F0502020204030204" pitchFamily="34" charset="0"/>
              <a:cs typeface="Calibri" panose="020F0502020204030204" pitchFamily="34" charset="0"/>
            </a:endParaRPr>
          </a:p>
          <a:p>
            <a:pPr algn="just" hangingPunct="0"/>
            <a:endParaRPr lang="it-IT" dirty="0">
              <a:latin typeface="Calibri" panose="020F0502020204030204" pitchFamily="34" charset="0"/>
              <a:cs typeface="Calibri" panose="020F0502020204030204" pitchFamily="34" charset="0"/>
            </a:endParaRPr>
          </a:p>
          <a:p>
            <a:pPr algn="just" hangingPunct="0"/>
            <a:endParaRPr lang="it-IT" dirty="0">
              <a:latin typeface="Calibri" panose="020F0502020204030204" pitchFamily="34" charset="0"/>
              <a:cs typeface="Calibri" panose="020F0502020204030204" pitchFamily="34" charset="0"/>
            </a:endParaRPr>
          </a:p>
          <a:p>
            <a:pPr algn="just" hangingPunct="0"/>
            <a:endParaRPr lang="it-IT" dirty="0">
              <a:latin typeface="Calibri" panose="020F0502020204030204" pitchFamily="34" charset="0"/>
              <a:cs typeface="Calibri" panose="020F0502020204030204" pitchFamily="34" charset="0"/>
            </a:endParaRPr>
          </a:p>
          <a:p>
            <a:pPr algn="just" hangingPunct="0"/>
            <a:endParaRPr lang="it-IT" dirty="0">
              <a:latin typeface="Calibri" panose="020F0502020204030204" pitchFamily="34" charset="0"/>
              <a:cs typeface="Calibri" panose="020F0502020204030204" pitchFamily="34" charset="0"/>
            </a:endParaRPr>
          </a:p>
          <a:p>
            <a:pPr algn="just" hangingPunct="0"/>
            <a:endParaRPr lang="it-IT" dirty="0">
              <a:latin typeface="Calibri" panose="020F0502020204030204" pitchFamily="34" charset="0"/>
              <a:cs typeface="Calibri" panose="020F0502020204030204" pitchFamily="34" charset="0"/>
            </a:endParaRPr>
          </a:p>
        </p:txBody>
      </p:sp>
      <p:sp>
        <p:nvSpPr>
          <p:cNvPr id="6" name="Titolo 1">
            <a:extLst>
              <a:ext uri="{FF2B5EF4-FFF2-40B4-BE49-F238E27FC236}">
                <a16:creationId xmlns:a16="http://schemas.microsoft.com/office/drawing/2014/main" id="{CEC7A52A-B6D8-A42B-9B72-F44EBCB48A78}"/>
              </a:ext>
            </a:extLst>
          </p:cNvPr>
          <p:cNvSpPr>
            <a:spLocks noGrp="1"/>
          </p:cNvSpPr>
          <p:nvPr>
            <p:ph type="title"/>
          </p:nvPr>
        </p:nvSpPr>
        <p:spPr>
          <a:xfrm>
            <a:off x="34851" y="249608"/>
            <a:ext cx="11405119" cy="457200"/>
          </a:xfrm>
        </p:spPr>
        <p:txBody>
          <a:bodyPr>
            <a:noAutofit/>
          </a:bodyPr>
          <a:lstStyle/>
          <a:p>
            <a:pPr>
              <a:lnSpc>
                <a:spcPct val="115000"/>
              </a:lnSpc>
              <a:spcAft>
                <a:spcPts val="1000"/>
              </a:spcAft>
            </a:pPr>
            <a:br>
              <a:rPr lang="it-IT" sz="1200" b="1" dirty="0"/>
            </a:br>
            <a:br>
              <a:rPr lang="it-IT" sz="1200" b="1" dirty="0"/>
            </a:br>
            <a:r>
              <a:rPr lang="it-IT" sz="1400" b="1" dirty="0"/>
              <a:t>Art. 14 - Copertura dei posti vacanti e/o disponibili nel caso di mancanza del funzionario titolare di incarico di D.S.G.A.</a:t>
            </a:r>
            <a:br>
              <a:rPr lang="it-IT" sz="1400" dirty="0"/>
            </a:br>
            <a:endParaRPr lang="it-IT"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2722AE85-D92D-7016-B525-0C188C891D49}"/>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7830FA09-053C-C86B-E321-F03531E8652C}"/>
              </a:ext>
            </a:extLst>
          </p:cNvPr>
          <p:cNvSpPr txBox="1">
            <a:spLocks/>
          </p:cNvSpPr>
          <p:nvPr/>
        </p:nvSpPr>
        <p:spPr>
          <a:xfrm>
            <a:off x="413190" y="6492875"/>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46</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27026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85938946-A6C5-6D3C-83C9-2279B7355ACE}"/>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48FC3F2E-F1CA-0249-E2AE-A73314D96DA1}"/>
              </a:ext>
            </a:extLst>
          </p:cNvPr>
          <p:cNvSpPr/>
          <p:nvPr/>
        </p:nvSpPr>
        <p:spPr>
          <a:xfrm>
            <a:off x="-34852" y="907392"/>
            <a:ext cx="12226851" cy="6334141"/>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hangingPunct="0"/>
            <a:r>
              <a:rPr lang="it-IT" dirty="0">
                <a:latin typeface="Calibri" panose="020F0502020204030204" pitchFamily="34" charset="0"/>
                <a:cs typeface="Calibri" panose="020F0502020204030204" pitchFamily="34" charset="0"/>
              </a:rPr>
              <a:t>d) ad assistenti amministrativi di ruolo con laurea magistrale e almeno 5 anni di esperienza maturata </a:t>
            </a:r>
            <a:r>
              <a:rPr lang="it-IT" dirty="0" err="1">
                <a:latin typeface="Calibri" panose="020F0502020204030204" pitchFamily="34" charset="0"/>
                <a:cs typeface="Calibri" panose="020F0502020204030204" pitchFamily="34" charset="0"/>
              </a:rPr>
              <a:t>nell</a:t>
            </a:r>
            <a:r>
              <a:rPr lang="it-IT" dirty="0">
                <a:latin typeface="Calibri" panose="020F0502020204030204" pitchFamily="34" charset="0"/>
                <a:cs typeface="Calibri" panose="020F0502020204030204" pitchFamily="34" charset="0"/>
              </a:rPr>
              <a:t>&amp;#</a:t>
            </a:r>
            <a:r>
              <a:rPr lang="it-IT" dirty="0" err="1">
                <a:latin typeface="Calibri" panose="020F0502020204030204" pitchFamily="34" charset="0"/>
                <a:cs typeface="Calibri" panose="020F0502020204030204" pitchFamily="34" charset="0"/>
              </a:rPr>
              <a:t>39;Area</a:t>
            </a:r>
            <a:r>
              <a:rPr lang="it-IT" dirty="0">
                <a:latin typeface="Calibri" panose="020F0502020204030204" pitchFamily="34" charset="0"/>
                <a:cs typeface="Calibri" panose="020F0502020204030204" pitchFamily="34" charset="0"/>
              </a:rPr>
              <a:t> degli Assistenti e/o </a:t>
            </a:r>
            <a:r>
              <a:rPr lang="it-IT" dirty="0" err="1">
                <a:latin typeface="Calibri" panose="020F0502020204030204" pitchFamily="34" charset="0"/>
                <a:cs typeface="Calibri" panose="020F0502020204030204" pitchFamily="34" charset="0"/>
              </a:rPr>
              <a:t>nell</a:t>
            </a:r>
            <a:r>
              <a:rPr lang="it-IT" dirty="0">
                <a:latin typeface="Calibri" panose="020F0502020204030204" pitchFamily="34" charset="0"/>
                <a:cs typeface="Calibri" panose="020F0502020204030204" pitchFamily="34" charset="0"/>
              </a:rPr>
              <a:t>&amp;#</a:t>
            </a:r>
            <a:r>
              <a:rPr lang="it-IT" dirty="0" err="1">
                <a:latin typeface="Calibri" panose="020F0502020204030204" pitchFamily="34" charset="0"/>
                <a:cs typeface="Calibri" panose="020F0502020204030204" pitchFamily="34" charset="0"/>
              </a:rPr>
              <a:t>39;equivalente</a:t>
            </a:r>
            <a:r>
              <a:rPr lang="it-IT" dirty="0">
                <a:latin typeface="Calibri" panose="020F0502020204030204" pitchFamily="34" charset="0"/>
                <a:cs typeface="Calibri" panose="020F0502020204030204" pitchFamily="34" charset="0"/>
              </a:rPr>
              <a:t> area del precedente sistema di classificazione oppure con diploma di scuola secondaria di secondo grado ed almeno 10 anni di esperienza maturata </a:t>
            </a:r>
            <a:r>
              <a:rPr lang="it-IT" dirty="0" err="1">
                <a:latin typeface="Calibri" panose="020F0502020204030204" pitchFamily="34" charset="0"/>
                <a:cs typeface="Calibri" panose="020F0502020204030204" pitchFamily="34" charset="0"/>
              </a:rPr>
              <a:t>nell</a:t>
            </a:r>
            <a:r>
              <a:rPr lang="it-IT" dirty="0">
                <a:latin typeface="Calibri" panose="020F0502020204030204" pitchFamily="34" charset="0"/>
                <a:cs typeface="Calibri" panose="020F0502020204030204" pitchFamily="34" charset="0"/>
              </a:rPr>
              <a:t>&amp;#</a:t>
            </a:r>
            <a:r>
              <a:rPr lang="it-IT" dirty="0" err="1">
                <a:latin typeface="Calibri" panose="020F0502020204030204" pitchFamily="34" charset="0"/>
                <a:cs typeface="Calibri" panose="020F0502020204030204" pitchFamily="34" charset="0"/>
              </a:rPr>
              <a:t>39;Area</a:t>
            </a:r>
            <a:r>
              <a:rPr lang="it-IT" dirty="0">
                <a:latin typeface="Calibri" panose="020F0502020204030204" pitchFamily="34" charset="0"/>
                <a:cs typeface="Calibri" panose="020F0502020204030204" pitchFamily="34" charset="0"/>
              </a:rPr>
              <a:t> degli Assistenti e/o </a:t>
            </a:r>
            <a:r>
              <a:rPr lang="it-IT" dirty="0" err="1">
                <a:latin typeface="Calibri" panose="020F0502020204030204" pitchFamily="34" charset="0"/>
                <a:cs typeface="Calibri" panose="020F0502020204030204" pitchFamily="34" charset="0"/>
              </a:rPr>
              <a:t>nell</a:t>
            </a:r>
            <a:r>
              <a:rPr lang="it-IT" dirty="0">
                <a:latin typeface="Calibri" panose="020F0502020204030204" pitchFamily="34" charset="0"/>
                <a:cs typeface="Calibri" panose="020F0502020204030204" pitchFamily="34" charset="0"/>
              </a:rPr>
              <a:t>&amp;#</a:t>
            </a:r>
            <a:r>
              <a:rPr lang="it-IT" dirty="0" err="1">
                <a:latin typeface="Calibri" panose="020F0502020204030204" pitchFamily="34" charset="0"/>
                <a:cs typeface="Calibri" panose="020F0502020204030204" pitchFamily="34" charset="0"/>
              </a:rPr>
              <a:t>39;equivalente</a:t>
            </a:r>
            <a:r>
              <a:rPr lang="it-IT" dirty="0">
                <a:latin typeface="Calibri" panose="020F0502020204030204" pitchFamily="34" charset="0"/>
                <a:cs typeface="Calibri" panose="020F0502020204030204" pitchFamily="34" charset="0"/>
              </a:rPr>
              <a:t> area del precedente sistema di classificazione;</a:t>
            </a:r>
          </a:p>
          <a:p>
            <a:pPr algn="just" hangingPunct="0"/>
            <a:r>
              <a:rPr lang="it-IT" dirty="0">
                <a:latin typeface="Calibri" panose="020F0502020204030204" pitchFamily="34" charset="0"/>
                <a:cs typeface="Calibri" panose="020F0502020204030204" pitchFamily="34" charset="0"/>
              </a:rPr>
              <a:t>e) ad altro personale di ruolo inquadrato nell’area degli assistenti amministrativi con priorità per il personale in possesso della II posizione economica e in subordine della I posizione economica;</a:t>
            </a:r>
          </a:p>
          <a:p>
            <a:pPr algn="just" hangingPunct="0"/>
            <a:r>
              <a:rPr lang="it-IT" dirty="0">
                <a:latin typeface="Calibri" panose="020F0502020204030204" pitchFamily="34" charset="0"/>
                <a:cs typeface="Calibri" panose="020F0502020204030204" pitchFamily="34" charset="0"/>
              </a:rPr>
              <a:t>f) al personale risultato idoneo nella procedura valutativa di progressione all’area dei funzionari e dell’elevata qualificazione di altre Regioni, graduato secondo il punteggio della propria graduatoria di merito.</a:t>
            </a:r>
          </a:p>
          <a:p>
            <a:pPr algn="just" hangingPunct="0"/>
            <a:r>
              <a:rPr lang="it-IT" dirty="0">
                <a:latin typeface="Calibri" panose="020F0502020204030204" pitchFamily="34" charset="0"/>
                <a:cs typeface="Calibri" panose="020F0502020204030204" pitchFamily="34" charset="0"/>
              </a:rPr>
              <a:t>2. Il personale di cui alle lettere d) ed e) è graduato sulla base delle tabelle allegate alla procedura valutativa per le progressioni verticali di cui al D.M. 74/2024.</a:t>
            </a:r>
          </a:p>
          <a:p>
            <a:pPr algn="just" hangingPunct="0"/>
            <a:r>
              <a:rPr lang="it-IT" dirty="0">
                <a:latin typeface="Calibri" panose="020F0502020204030204" pitchFamily="34" charset="0"/>
                <a:cs typeface="Calibri" panose="020F0502020204030204" pitchFamily="34" charset="0"/>
              </a:rPr>
              <a:t>3. In sede di contrattazione integrativa regionale potranno essere individuati ulteriori criteri per la copertura delle eventuali disponibilità residue al termine delle operazioni di cui al presente articolo.</a:t>
            </a:r>
          </a:p>
          <a:p>
            <a:pPr algn="just" hangingPunct="0"/>
            <a:endParaRPr lang="it-IT" dirty="0">
              <a:latin typeface="Calibri" panose="020F0502020204030204" pitchFamily="34" charset="0"/>
              <a:cs typeface="Calibri" panose="020F0502020204030204" pitchFamily="34" charset="0"/>
            </a:endParaRPr>
          </a:p>
          <a:p>
            <a:pPr algn="just" hangingPunct="0"/>
            <a:endParaRPr lang="it-IT" dirty="0">
              <a:latin typeface="Calibri" panose="020F0502020204030204" pitchFamily="34" charset="0"/>
              <a:cs typeface="Calibri" panose="020F0502020204030204" pitchFamily="34" charset="0"/>
            </a:endParaRPr>
          </a:p>
          <a:p>
            <a:pPr algn="just" hangingPunct="0"/>
            <a:endParaRPr lang="it-IT" dirty="0">
              <a:latin typeface="Calibri" panose="020F0502020204030204" pitchFamily="34" charset="0"/>
              <a:cs typeface="Calibri" panose="020F0502020204030204" pitchFamily="34" charset="0"/>
            </a:endParaRPr>
          </a:p>
          <a:p>
            <a:pPr algn="just" hangingPunct="0"/>
            <a:endParaRPr lang="it-IT" dirty="0">
              <a:latin typeface="Calibri" panose="020F0502020204030204" pitchFamily="34" charset="0"/>
              <a:cs typeface="Calibri" panose="020F0502020204030204" pitchFamily="34" charset="0"/>
            </a:endParaRPr>
          </a:p>
          <a:p>
            <a:pPr hangingPunct="0"/>
            <a:endParaRPr lang="it-IT" dirty="0">
              <a:latin typeface="Calibri" panose="020F0502020204030204" pitchFamily="34" charset="0"/>
              <a:cs typeface="Calibri" panose="020F0502020204030204" pitchFamily="34" charset="0"/>
            </a:endParaRPr>
          </a:p>
          <a:p>
            <a:pPr hangingPunct="0"/>
            <a:endParaRPr lang="it-IT" dirty="0">
              <a:latin typeface="Calibri" panose="020F0502020204030204" pitchFamily="34" charset="0"/>
              <a:cs typeface="Calibri" panose="020F0502020204030204" pitchFamily="34" charset="0"/>
            </a:endParaRPr>
          </a:p>
          <a:p>
            <a:pPr hangingPunct="0"/>
            <a:endParaRPr lang="it-IT" dirty="0">
              <a:latin typeface="Calibri" panose="020F0502020204030204" pitchFamily="34" charset="0"/>
              <a:cs typeface="Calibri" panose="020F0502020204030204" pitchFamily="34" charset="0"/>
            </a:endParaRPr>
          </a:p>
          <a:p>
            <a:pPr hangingPunct="0"/>
            <a:endParaRPr lang="it-IT" dirty="0">
              <a:latin typeface="Calibri" panose="020F0502020204030204" pitchFamily="34" charset="0"/>
              <a:cs typeface="Calibri" panose="020F0502020204030204" pitchFamily="34" charset="0"/>
            </a:endParaRPr>
          </a:p>
          <a:p>
            <a:pPr hangingPunct="0"/>
            <a:endParaRPr lang="it-IT" dirty="0">
              <a:latin typeface="Calibri" panose="020F0502020204030204" pitchFamily="34" charset="0"/>
              <a:cs typeface="Calibri" panose="020F0502020204030204" pitchFamily="34" charset="0"/>
            </a:endParaRPr>
          </a:p>
        </p:txBody>
      </p:sp>
      <p:sp>
        <p:nvSpPr>
          <p:cNvPr id="6" name="Titolo 1">
            <a:extLst>
              <a:ext uri="{FF2B5EF4-FFF2-40B4-BE49-F238E27FC236}">
                <a16:creationId xmlns:a16="http://schemas.microsoft.com/office/drawing/2014/main" id="{6FDF12F2-95AC-A608-F873-6F0D47F52B8B}"/>
              </a:ext>
            </a:extLst>
          </p:cNvPr>
          <p:cNvSpPr>
            <a:spLocks noGrp="1"/>
          </p:cNvSpPr>
          <p:nvPr>
            <p:ph type="title"/>
          </p:nvPr>
        </p:nvSpPr>
        <p:spPr>
          <a:xfrm>
            <a:off x="34851" y="249608"/>
            <a:ext cx="11405119" cy="457200"/>
          </a:xfrm>
        </p:spPr>
        <p:txBody>
          <a:bodyPr>
            <a:noAutofit/>
          </a:bodyPr>
          <a:lstStyle/>
          <a:p>
            <a:pPr>
              <a:lnSpc>
                <a:spcPct val="115000"/>
              </a:lnSpc>
              <a:spcAft>
                <a:spcPts val="1000"/>
              </a:spcAft>
            </a:pPr>
            <a:br>
              <a:rPr lang="it-IT" sz="1200" b="1" dirty="0"/>
            </a:br>
            <a:br>
              <a:rPr lang="it-IT" sz="1200" b="1" dirty="0"/>
            </a:br>
            <a:r>
              <a:rPr lang="it-IT" sz="1400" b="1" dirty="0"/>
              <a:t>Art. 14 - Copertura dei posti vacanti e/o disponibili nel caso di mancanza del funzionario titolare di incarico di D.S.G.A.</a:t>
            </a:r>
            <a:br>
              <a:rPr lang="it-IT" sz="1400" dirty="0"/>
            </a:br>
            <a:endParaRPr lang="it-IT"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F8CE8E10-28F1-3166-D4BD-9008990A5A30}"/>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9F1792BA-9ECA-DDBF-27DC-469F31D8BF00}"/>
              </a:ext>
            </a:extLst>
          </p:cNvPr>
          <p:cNvSpPr txBox="1">
            <a:spLocks/>
          </p:cNvSpPr>
          <p:nvPr/>
        </p:nvSpPr>
        <p:spPr>
          <a:xfrm>
            <a:off x="301477" y="6435043"/>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47</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85902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322F6C21-A78E-173C-4951-461718F42282}"/>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DC26B92F-3181-6709-359B-51C6EAD8345A}"/>
              </a:ext>
            </a:extLst>
          </p:cNvPr>
          <p:cNvSpPr/>
          <p:nvPr/>
        </p:nvSpPr>
        <p:spPr>
          <a:xfrm>
            <a:off x="0" y="859762"/>
            <a:ext cx="12192000" cy="2300298"/>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hangingPunct="0"/>
            <a:r>
              <a:rPr lang="it-IT" dirty="0">
                <a:latin typeface="Calibri" panose="020F0502020204030204" pitchFamily="34" charset="0"/>
                <a:ea typeface="Calibri" panose="020F0502020204030204" pitchFamily="34" charset="0"/>
                <a:cs typeface="Times New Roman" panose="02020603050405020304" pitchFamily="18" charset="0"/>
              </a:rPr>
              <a:t>La lavoratrice vittima di violenza di genere inserita in percorsi specifici di protezione di cui all’art. 24 comma 1 del decreto legislativo 15 giugno 2015 n. 80, ovvero in presenza di atto del tribunale che attesta la specifica condizione, può presentare domanda di mobilità annuale per una provincia o comune diverso da quello di residenza, salvo il caso di comuni con più distretti sub-comunali ovvero nel caso di violenza riconducibile al luogo di lavoro per lo stesso comune del luogo di lavoro.</a:t>
            </a:r>
          </a:p>
          <a:p>
            <a:pPr algn="just" hangingPunct="0"/>
            <a:endParaRPr lang="it-IT" dirty="0"/>
          </a:p>
        </p:txBody>
      </p:sp>
      <p:sp>
        <p:nvSpPr>
          <p:cNvPr id="6" name="Titolo 1">
            <a:extLst>
              <a:ext uri="{FF2B5EF4-FFF2-40B4-BE49-F238E27FC236}">
                <a16:creationId xmlns:a16="http://schemas.microsoft.com/office/drawing/2014/main" id="{0D3C989E-9F46-3284-F5E5-F5CB9049EC33}"/>
              </a:ext>
            </a:extLst>
          </p:cNvPr>
          <p:cNvSpPr>
            <a:spLocks noGrp="1"/>
          </p:cNvSpPr>
          <p:nvPr>
            <p:ph type="title"/>
          </p:nvPr>
        </p:nvSpPr>
        <p:spPr>
          <a:xfrm>
            <a:off x="34851" y="249608"/>
            <a:ext cx="11405119" cy="457200"/>
          </a:xfrm>
        </p:spPr>
        <p:txBody>
          <a:bodyPr>
            <a:noAutofit/>
          </a:bodyPr>
          <a:lstStyle/>
          <a:p>
            <a:pPr algn="ctr">
              <a:lnSpc>
                <a:spcPct val="115000"/>
              </a:lnSpc>
              <a:spcAft>
                <a:spcPts val="1000"/>
              </a:spcAft>
            </a:pPr>
            <a:r>
              <a:rPr lang="it-IT" sz="2400"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DONNE VITTIME DI VIOLENZA</a:t>
            </a:r>
            <a:endParaRPr lang="it-IT"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5A940657-55AB-5B3D-AE08-56D0875AC78F}"/>
              </a:ext>
            </a:extLst>
          </p:cNvPr>
          <p:cNvPicPr>
            <a:picLocks noChangeAspect="1"/>
          </p:cNvPicPr>
          <p:nvPr/>
        </p:nvPicPr>
        <p:blipFill>
          <a:blip r:embed="rId2"/>
          <a:stretch>
            <a:fillRect/>
          </a:stretch>
        </p:blipFill>
        <p:spPr>
          <a:xfrm>
            <a:off x="11180500" y="297239"/>
            <a:ext cx="855990" cy="562522"/>
          </a:xfrm>
          <a:prstGeom prst="rect">
            <a:avLst/>
          </a:prstGeom>
        </p:spPr>
      </p:pic>
      <p:sp>
        <p:nvSpPr>
          <p:cNvPr id="5" name="Segnaposto numero diapositiva 5">
            <a:extLst>
              <a:ext uri="{FF2B5EF4-FFF2-40B4-BE49-F238E27FC236}">
                <a16:creationId xmlns:a16="http://schemas.microsoft.com/office/drawing/2014/main" id="{D2971F57-04F9-A411-C4DF-14099E185277}"/>
              </a:ext>
            </a:extLst>
          </p:cNvPr>
          <p:cNvSpPr txBox="1">
            <a:spLocks/>
          </p:cNvSpPr>
          <p:nvPr/>
        </p:nvSpPr>
        <p:spPr>
          <a:xfrm>
            <a:off x="498347" y="6378198"/>
            <a:ext cx="11195305"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48</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93782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0" y="1184988"/>
            <a:ext cx="12192000" cy="5673012"/>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800" b="1" i="1" dirty="0">
                <a:effectLst/>
                <a:latin typeface="Calibri" panose="020F0502020204030204" pitchFamily="34" charset="0"/>
                <a:ea typeface="Calibri" panose="020F0502020204030204" pitchFamily="34" charset="0"/>
                <a:cs typeface="Times New Roman" panose="02020603050405020304" pitchFamily="18" charset="0"/>
              </a:rPr>
              <a:t>Punteggi per le assegnazioni provvisorie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A) per ricongiungimento: al coniuge o parte dell’unione civile o al convivente di fatto di cui all’art. 1, commi 36 e 37 della legge 76/2016; ai figli minori; ai figli maggiorenni con disabilità in situazione di gravità (art. 3 - comma 3 – legge 104/1992); ai genitori di età superiore ai 65 anni; ai minori affidati; ai maggiorenni affidati con disabilità in situazione di gravità (art. 3 - comma 3 – legge 104/1992).</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 Personale docente: pp. 6;  </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B) per ogni figlio o affidato che non abbia compiuto 6 anni di età. </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 Personale docente: pp. 5;  </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C) per ogni figlio o affidato di età superiore ai 6 anni, ma che non abbia superato il diciottesimo anno di età ovvero per ogni figlio o affidato maggiorenne che risulti totalmente o permanentemente inabile a proficuo lavoro.</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 Personale docente ed educativo: pp. 4;  </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D) per la cura e l'assistenza dei figli o affidati con disabilità fisiche, psichiche o sensoriali, tossicodipendenti, ovvero del coniuge o parte dell’unione civile o convivente di fatto di cui all’art. 1, commi 36 e 37 della legge 76/2016 o del genitore totalmente e permanentemente inabili al lavoro che possono essere assistiti soltanto nel comune richiesto.</a:t>
            </a:r>
          </a:p>
          <a:p>
            <a:pPr algn="just"/>
            <a:r>
              <a:rPr lang="it-IT" sz="1800" dirty="0">
                <a:effectLst/>
                <a:latin typeface="Calibri" panose="020F0502020204030204" pitchFamily="34" charset="0"/>
                <a:ea typeface="Calibri" panose="020F0502020204030204" pitchFamily="34" charset="0"/>
                <a:cs typeface="Times New Roman" panose="02020603050405020304" pitchFamily="18" charset="0"/>
              </a:rPr>
              <a:t>• Personale docente: pp. 6;  </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In caso di parità di precedenze e di punteggio prevale chi ha maggiore anzianità anagrafica. </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Non sono valutati titoli e/o anzianità di servizio.</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Per la precedenza di cui al punto IV dell’art. 8 il domicilio dell’assistito, qualora sia in comune o distretto sub comunale differente, è considerato al pari della residenza.</a:t>
            </a: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205273" y="424545"/>
            <a:ext cx="11880980" cy="457200"/>
          </a:xfrm>
        </p:spPr>
        <p:txBody>
          <a:bodyPr>
            <a:noAutofit/>
          </a:bodyPr>
          <a:lstStyle/>
          <a:p>
            <a:pPr algn="ctr">
              <a:lnSpc>
                <a:spcPct val="115000"/>
              </a:lnSpc>
              <a:spcAft>
                <a:spcPts val="1000"/>
              </a:spcAft>
            </a:pPr>
            <a:r>
              <a:rPr lang="it-IT" sz="3400" b="1" dirty="0">
                <a:solidFill>
                  <a:srgbClr val="FF9900"/>
                </a:solidFill>
                <a:effectLst/>
                <a:latin typeface="Calibri" panose="020F0502020204030204" pitchFamily="34" charset="0"/>
                <a:ea typeface="Calibri" panose="020F0502020204030204" pitchFamily="34" charset="0"/>
                <a:cs typeface="Times New Roman" panose="02020603050405020304" pitchFamily="18" charset="0"/>
              </a:rPr>
              <a:t>ASSEGNAZIONI PROVVISORIE</a:t>
            </a:r>
            <a:endParaRPr lang="it-IT" sz="3400" dirty="0">
              <a:solidFill>
                <a:srgbClr val="FF99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magine 6">
            <a:extLst>
              <a:ext uri="{FF2B5EF4-FFF2-40B4-BE49-F238E27FC236}">
                <a16:creationId xmlns:a16="http://schemas.microsoft.com/office/drawing/2014/main" id="{29CEB847-3F1C-0E4C-1E22-7EC301A3354C}"/>
              </a:ext>
            </a:extLst>
          </p:cNvPr>
          <p:cNvPicPr>
            <a:picLocks noChangeAspect="1"/>
          </p:cNvPicPr>
          <p:nvPr/>
        </p:nvPicPr>
        <p:blipFill>
          <a:blip r:embed="rId2"/>
          <a:stretch>
            <a:fillRect/>
          </a:stretch>
        </p:blipFill>
        <p:spPr>
          <a:xfrm>
            <a:off x="11136290" y="371884"/>
            <a:ext cx="855990" cy="562522"/>
          </a:xfrm>
          <a:prstGeom prst="rect">
            <a:avLst/>
          </a:prstGeom>
        </p:spPr>
      </p:pic>
      <p:sp>
        <p:nvSpPr>
          <p:cNvPr id="4" name="Segnaposto numero diapositiva 5">
            <a:extLst>
              <a:ext uri="{FF2B5EF4-FFF2-40B4-BE49-F238E27FC236}">
                <a16:creationId xmlns:a16="http://schemas.microsoft.com/office/drawing/2014/main" id="{E23E87D0-0B95-5400-FC36-1F707FDDC6E3}"/>
              </a:ext>
            </a:extLst>
          </p:cNvPr>
          <p:cNvSpPr txBox="1">
            <a:spLocks/>
          </p:cNvSpPr>
          <p:nvPr/>
        </p:nvSpPr>
        <p:spPr>
          <a:xfrm>
            <a:off x="301477" y="6435043"/>
            <a:ext cx="11589046"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5</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259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0" y="1184988"/>
            <a:ext cx="12191999" cy="5411021"/>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it-IT" b="1" i="1" dirty="0">
                <a:latin typeface="Calibri" panose="020F0502020204030204" pitchFamily="34" charset="0"/>
                <a:cs typeface="Calibri" panose="020F0502020204030204" pitchFamily="34" charset="0"/>
              </a:rPr>
              <a:t>Compilazione della domanda di assegnazione provvisoria</a:t>
            </a:r>
          </a:p>
          <a:p>
            <a:pPr lvl="0" algn="just"/>
            <a:r>
              <a:rPr lang="it-IT" dirty="0">
                <a:latin typeface="Calibri" panose="020F0502020204030204" pitchFamily="34" charset="0"/>
                <a:cs typeface="Calibri" panose="020F0502020204030204" pitchFamily="34" charset="0"/>
              </a:rPr>
              <a:t>L’assegnazione provvisoria può essere richiesta per una sola provincia indicando fino a 20 preferenze per i docenti della scuola infanzia e primaria e fino a 15 preferenze per i docenti della scuola secondaria di primo e secondo grado indicando il codice puntuale delle scuole e/o un codice sintetico (comune, distretto/ distretto sub comunale, provincia).</a:t>
            </a:r>
          </a:p>
          <a:p>
            <a:pPr lvl="0" algn="just"/>
            <a:r>
              <a:rPr lang="it-IT" dirty="0">
                <a:latin typeface="Calibri" panose="020F0502020204030204" pitchFamily="34" charset="0"/>
                <a:cs typeface="Calibri" panose="020F0502020204030204" pitchFamily="34" charset="0"/>
              </a:rPr>
              <a:t>L’assegnazione provvisoria, oltre che per il posto o classe di concorso di titolarità, può essere richiesta anche per altre classi di concorso o posti di grado diverso di istruzione per i quali si riscontri il possesso del titolo valido per la mobilità professionale come disciplinato dall’art. 4 del C.C.N.I. mobilità, ovvero per altra tipologia di posto per il quale si possegga lo specifico titolo di specializzazione, fatto salvo il vincolo quinquennale di permanenza sul sostegno, su posti di tipo speciale o di indirizzo didattico differenziato.</a:t>
            </a:r>
          </a:p>
          <a:p>
            <a:pPr algn="just"/>
            <a:r>
              <a:rPr lang="it-IT" dirty="0">
                <a:latin typeface="Calibri" panose="020F0502020204030204" pitchFamily="34" charset="0"/>
                <a:cs typeface="Calibri" panose="020F0502020204030204" pitchFamily="34" charset="0"/>
              </a:rPr>
              <a:t>La richiesta di assegnazione provvisoria per altre classi di concorso o posti di grado diverso di istruzione o per altro tipo di posto è aggiuntiva rispetto a quella relativa al proprio posto o classe di concorso di titolarità. Il servizio prestato in assegnazione provvisoria su posti di sostegno e posti di tipo speciale concorre ai fini del rispetto del vincolo quinquennale di servizio su tale tipologia di posti. L’assegnazione provvisoria nell’ambito dello stesso grado o classe di concorso precede quella per altre classi di concorso o posti di grado diverso di istruzione, secondo l’ordine previsto dalla sequenza operativa di cui all’ALLEGATO 1.</a:t>
            </a:r>
          </a:p>
          <a:p>
            <a:pPr>
              <a:lnSpc>
                <a:spcPct val="115000"/>
              </a:lnSpc>
              <a:spcAft>
                <a:spcPts val="1000"/>
              </a:spcAft>
            </a:pPr>
            <a:endParaRPr lang="it-IT" b="1" i="1" dirty="0">
              <a:latin typeface="Calibri" panose="020F0502020204030204" pitchFamily="34" charset="0"/>
              <a:cs typeface="Calibri" panose="020F0502020204030204" pitchFamily="34" charset="0"/>
            </a:endParaRP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205273" y="424545"/>
            <a:ext cx="11880980" cy="457200"/>
          </a:xfrm>
        </p:spPr>
        <p:txBody>
          <a:bodyPr>
            <a:noAutofit/>
          </a:bodyPr>
          <a:lstStyle/>
          <a:p>
            <a:pPr algn="ctr">
              <a:lnSpc>
                <a:spcPct val="115000"/>
              </a:lnSpc>
              <a:spcAft>
                <a:spcPts val="1000"/>
              </a:spcAft>
            </a:pPr>
            <a:r>
              <a:rPr lang="it-IT" sz="3400" b="1" dirty="0">
                <a:solidFill>
                  <a:srgbClr val="FF9900"/>
                </a:solidFill>
                <a:effectLst/>
                <a:latin typeface="Calibri" panose="020F0502020204030204" pitchFamily="34" charset="0"/>
                <a:ea typeface="Calibri" panose="020F0502020204030204" pitchFamily="34" charset="0"/>
                <a:cs typeface="Times New Roman" panose="02020603050405020304" pitchFamily="18" charset="0"/>
              </a:rPr>
              <a:t>ASSEGNAZIONI PROVVISORIE</a:t>
            </a:r>
            <a:endParaRPr lang="it-IT" sz="3400" dirty="0">
              <a:solidFill>
                <a:srgbClr val="FF99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4F9F2943-D6B6-90CF-6E46-2B11E2DED67F}"/>
              </a:ext>
            </a:extLst>
          </p:cNvPr>
          <p:cNvPicPr>
            <a:picLocks noChangeAspect="1"/>
          </p:cNvPicPr>
          <p:nvPr/>
        </p:nvPicPr>
        <p:blipFill>
          <a:blip r:embed="rId2"/>
          <a:stretch>
            <a:fillRect/>
          </a:stretch>
        </p:blipFill>
        <p:spPr>
          <a:xfrm>
            <a:off x="11136290" y="371884"/>
            <a:ext cx="855990" cy="562522"/>
          </a:xfrm>
          <a:prstGeom prst="rect">
            <a:avLst/>
          </a:prstGeom>
        </p:spPr>
      </p:pic>
      <p:sp>
        <p:nvSpPr>
          <p:cNvPr id="5" name="Segnaposto numero diapositiva 5">
            <a:extLst>
              <a:ext uri="{FF2B5EF4-FFF2-40B4-BE49-F238E27FC236}">
                <a16:creationId xmlns:a16="http://schemas.microsoft.com/office/drawing/2014/main" id="{F42C07CB-26CB-BB05-23A2-8060578F9FAF}"/>
              </a:ext>
            </a:extLst>
          </p:cNvPr>
          <p:cNvSpPr txBox="1">
            <a:spLocks/>
          </p:cNvSpPr>
          <p:nvPr/>
        </p:nvSpPr>
        <p:spPr>
          <a:xfrm>
            <a:off x="301477" y="6435043"/>
            <a:ext cx="11589046"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6</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89430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226EA3B1-9F01-BA83-0E7E-A48D760C74F3}"/>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AACE6DC1-2CB4-3326-8F8F-9A5DA81ACD0E}"/>
              </a:ext>
            </a:extLst>
          </p:cNvPr>
          <p:cNvSpPr/>
          <p:nvPr/>
        </p:nvSpPr>
        <p:spPr>
          <a:xfrm>
            <a:off x="0" y="1184988"/>
            <a:ext cx="12192000" cy="7544675"/>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it-IT" b="1" i="1" dirty="0">
                <a:latin typeface="Calibri" panose="020F0502020204030204" pitchFamily="34" charset="0"/>
                <a:cs typeface="Calibri" panose="020F0502020204030204" pitchFamily="34" charset="0"/>
              </a:rPr>
              <a:t>Compilazione della domanda di assegnazione provvisoria</a:t>
            </a:r>
          </a:p>
          <a:p>
            <a:pPr lvl="0" algn="just"/>
            <a:r>
              <a:rPr lang="it-IT" dirty="0"/>
              <a:t> Il docente che aspiri all'assegnazione provvisoria per ricongiungimento ai figli, ai genitori, al coniuge, alla parte dell’unione civile, al convivente di fatto</a:t>
            </a:r>
            <a:r>
              <a:rPr lang="it-IT" sz="1600" dirty="0"/>
              <a:t> </a:t>
            </a:r>
            <a:r>
              <a:rPr lang="it-IT" dirty="0"/>
              <a:t>ai sensi dell’art. 1 comma 36 e 37 della L. n. 76 del 2016, ai parenti o affini conviventi,</a:t>
            </a:r>
            <a:r>
              <a:rPr lang="it-IT" b="1" dirty="0"/>
              <a:t> </a:t>
            </a:r>
            <a:r>
              <a:rPr lang="it-IT" dirty="0"/>
              <a:t>per ricongiungimento ai fini dell’assistenza a soggetto con disabilità in situazione di gravità ai sensi dell’art. 33, commi 3, 5 e 7 della legge 5 febbraio 1992, n. 104, anche se non convivente,</a:t>
            </a:r>
            <a:r>
              <a:rPr lang="it-IT" b="1" dirty="0"/>
              <a:t> </a:t>
            </a:r>
            <a:r>
              <a:rPr lang="it-IT" dirty="0"/>
              <a:t>dovrà indicare come prima preferenza il comune di ricongiungimento o distretto sub comunale oppure una o più istituzioni scolastiche comprese in esso. Nel caso in cui nel comune di ricongiungimento non esistano scuole esprimibili è possibile indicare una scuola di un comune viciniore oppure una scuola con sede di organico in altro comune anche non viciniore che abbia una sede/plesso nel comune di ricongiungimento.</a:t>
            </a:r>
            <a:endParaRPr lang="it-IT" sz="1600" dirty="0"/>
          </a:p>
          <a:p>
            <a:pPr algn="just"/>
            <a:r>
              <a:rPr lang="it-IT" dirty="0"/>
              <a:t>L’indicazione dell’intero comune (o distretto sub comunale) di ricongiungimento è obbligatoria, anche in caso di comuni ove vi sia una sola istituzione scolastica, qualora si intenda esprimere preferenze (sia di singola scuola, sia sintetiche) per altro comune.</a:t>
            </a:r>
            <a:endParaRPr lang="it-IT" sz="1600" dirty="0"/>
          </a:p>
          <a:p>
            <a:pPr algn="just"/>
            <a:r>
              <a:rPr lang="it-IT" dirty="0"/>
              <a:t>In caso di mancata indicazione del comune o distretto sub comunale di ricongiungimento la domanda non è annullata, ma l’ufficio si limiterà a prendere in considerazione soltanto le preferenze analitiche relative a specifiche scuole del comune di ricongiungimento e per la stessa classe di concorso o posto di titolarità.</a:t>
            </a:r>
          </a:p>
          <a:p>
            <a:pPr algn="just"/>
            <a:endParaRPr lang="it-IT" dirty="0"/>
          </a:p>
          <a:p>
            <a:pPr algn="just"/>
            <a:endParaRPr lang="it-IT" dirty="0"/>
          </a:p>
          <a:p>
            <a:pPr algn="just"/>
            <a:endParaRPr lang="it-IT" dirty="0"/>
          </a:p>
          <a:p>
            <a:endParaRPr lang="it-IT" sz="1600" dirty="0"/>
          </a:p>
          <a:p>
            <a:endParaRPr lang="it-IT" sz="1600" dirty="0"/>
          </a:p>
          <a:p>
            <a:endParaRPr lang="it-IT" sz="1600" dirty="0"/>
          </a:p>
          <a:p>
            <a:endParaRPr lang="it-IT" sz="1600" dirty="0"/>
          </a:p>
          <a:p>
            <a:endParaRPr lang="it-IT" sz="1600" dirty="0"/>
          </a:p>
          <a:p>
            <a:endParaRPr lang="it-IT" sz="1600" dirty="0"/>
          </a:p>
          <a:p>
            <a:endParaRPr lang="it-IT" sz="1600" dirty="0"/>
          </a:p>
          <a:p>
            <a:endParaRPr lang="it-IT" sz="1600" dirty="0"/>
          </a:p>
          <a:p>
            <a:endParaRPr lang="it-IT" sz="1600" dirty="0"/>
          </a:p>
          <a:p>
            <a:pPr>
              <a:lnSpc>
                <a:spcPct val="115000"/>
              </a:lnSpc>
              <a:spcAft>
                <a:spcPts val="1000"/>
              </a:spcAft>
            </a:pPr>
            <a:endParaRPr lang="it-IT" b="1" i="1" dirty="0">
              <a:latin typeface="Calibri" panose="020F0502020204030204" pitchFamily="34" charset="0"/>
              <a:cs typeface="Calibri" panose="020F0502020204030204" pitchFamily="34" charset="0"/>
            </a:endParaRPr>
          </a:p>
        </p:txBody>
      </p:sp>
      <p:sp>
        <p:nvSpPr>
          <p:cNvPr id="6" name="Titolo 1">
            <a:extLst>
              <a:ext uri="{FF2B5EF4-FFF2-40B4-BE49-F238E27FC236}">
                <a16:creationId xmlns:a16="http://schemas.microsoft.com/office/drawing/2014/main" id="{F537D912-699A-E56A-9E0F-21500AE0A444}"/>
              </a:ext>
            </a:extLst>
          </p:cNvPr>
          <p:cNvSpPr>
            <a:spLocks noGrp="1"/>
          </p:cNvSpPr>
          <p:nvPr>
            <p:ph type="title"/>
          </p:nvPr>
        </p:nvSpPr>
        <p:spPr>
          <a:xfrm>
            <a:off x="205273" y="424545"/>
            <a:ext cx="11880980" cy="457200"/>
          </a:xfrm>
        </p:spPr>
        <p:txBody>
          <a:bodyPr>
            <a:noAutofit/>
          </a:bodyPr>
          <a:lstStyle/>
          <a:p>
            <a:pPr algn="ctr">
              <a:lnSpc>
                <a:spcPct val="115000"/>
              </a:lnSpc>
              <a:spcAft>
                <a:spcPts val="1000"/>
              </a:spcAft>
            </a:pPr>
            <a:r>
              <a:rPr lang="it-IT" sz="3400" b="1" dirty="0">
                <a:solidFill>
                  <a:srgbClr val="FF9900"/>
                </a:solidFill>
                <a:effectLst/>
                <a:latin typeface="Calibri" panose="020F0502020204030204" pitchFamily="34" charset="0"/>
                <a:ea typeface="Calibri" panose="020F0502020204030204" pitchFamily="34" charset="0"/>
                <a:cs typeface="Times New Roman" panose="02020603050405020304" pitchFamily="18" charset="0"/>
              </a:rPr>
              <a:t>ASSEGNAZIONI PROVVISORIE</a:t>
            </a:r>
            <a:endParaRPr lang="it-IT" sz="3400" dirty="0">
              <a:solidFill>
                <a:srgbClr val="FF99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67365695-E77F-7FC3-7014-3A3CA641DC85}"/>
              </a:ext>
            </a:extLst>
          </p:cNvPr>
          <p:cNvPicPr>
            <a:picLocks noChangeAspect="1"/>
          </p:cNvPicPr>
          <p:nvPr/>
        </p:nvPicPr>
        <p:blipFill>
          <a:blip r:embed="rId2"/>
          <a:stretch>
            <a:fillRect/>
          </a:stretch>
        </p:blipFill>
        <p:spPr>
          <a:xfrm>
            <a:off x="11136290" y="371884"/>
            <a:ext cx="855990" cy="562522"/>
          </a:xfrm>
          <a:prstGeom prst="rect">
            <a:avLst/>
          </a:prstGeom>
        </p:spPr>
      </p:pic>
      <p:sp>
        <p:nvSpPr>
          <p:cNvPr id="5" name="Segnaposto numero diapositiva 5">
            <a:extLst>
              <a:ext uri="{FF2B5EF4-FFF2-40B4-BE49-F238E27FC236}">
                <a16:creationId xmlns:a16="http://schemas.microsoft.com/office/drawing/2014/main" id="{84218847-79FD-85C0-9541-1781B23D0F29}"/>
              </a:ext>
            </a:extLst>
          </p:cNvPr>
          <p:cNvSpPr txBox="1">
            <a:spLocks/>
          </p:cNvSpPr>
          <p:nvPr/>
        </p:nvSpPr>
        <p:spPr>
          <a:xfrm>
            <a:off x="301477" y="6435043"/>
            <a:ext cx="11589046"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7</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9664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958B8D65-EF38-47D0-AC9A-E8443962D6E3}"/>
              </a:ext>
            </a:extLst>
          </p:cNvPr>
          <p:cNvSpPr/>
          <p:nvPr/>
        </p:nvSpPr>
        <p:spPr>
          <a:xfrm>
            <a:off x="0" y="1184988"/>
            <a:ext cx="12192000" cy="4376057"/>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it-IT" b="1" dirty="0">
                <a:latin typeface="Calibri" panose="020F0502020204030204" pitchFamily="34" charset="0"/>
                <a:cs typeface="Calibri" panose="020F0502020204030204" pitchFamily="34" charset="0"/>
              </a:rPr>
              <a:t>Allegati</a:t>
            </a:r>
          </a:p>
          <a:p>
            <a:pPr algn="just">
              <a:lnSpc>
                <a:spcPct val="115000"/>
              </a:lnSpc>
              <a:spcAft>
                <a:spcPts val="1000"/>
              </a:spcAft>
            </a:pPr>
            <a:r>
              <a:rPr lang="it-IT" dirty="0">
                <a:latin typeface="Calibri" panose="020F0502020204030204" pitchFamily="34" charset="0"/>
                <a:cs typeface="Calibri" panose="020F0502020204030204" pitchFamily="34" charset="0"/>
              </a:rPr>
              <a:t>Alla domanda di assegnazione provvisoria devono essere allegate le autocertificazioni attestanti i requisiti richiesti nella tabella di valutazione per le assegnazioni provvisorie (allegato 3)  (es. dichiarazione di esistenza dei figli, dati del familiare a cui si intende ricongiungersi </a:t>
            </a:r>
            <a:r>
              <a:rPr lang="it-IT" dirty="0" err="1">
                <a:latin typeface="Calibri" panose="020F0502020204030204" pitchFamily="34" charset="0"/>
                <a:cs typeface="Calibri" panose="020F0502020204030204" pitchFamily="34" charset="0"/>
              </a:rPr>
              <a:t>ecc</a:t>
            </a:r>
            <a:r>
              <a:rPr lang="it-IT" dirty="0">
                <a:latin typeface="Calibri" panose="020F0502020204030204" pitchFamily="34" charset="0"/>
                <a:cs typeface="Calibri" panose="020F0502020204030204" pitchFamily="34" charset="0"/>
              </a:rPr>
              <a:t>) (</a:t>
            </a:r>
            <a:r>
              <a:rPr lang="it-IT" i="1" dirty="0">
                <a:latin typeface="Calibri" panose="020F0502020204030204" pitchFamily="34" charset="0"/>
                <a:cs typeface="Calibri" panose="020F0502020204030204" pitchFamily="34" charset="0"/>
              </a:rPr>
              <a:t>vedi note 1, 3, 4 e 5</a:t>
            </a:r>
            <a:r>
              <a:rPr lang="it-IT" dirty="0">
                <a:latin typeface="Calibri" panose="020F0502020204030204" pitchFamily="34" charset="0"/>
                <a:cs typeface="Calibri" panose="020F0502020204030204" pitchFamily="34" charset="0"/>
              </a:rPr>
              <a:t>). </a:t>
            </a:r>
          </a:p>
          <a:p>
            <a:pPr algn="just">
              <a:lnSpc>
                <a:spcPct val="115000"/>
              </a:lnSpc>
              <a:spcAft>
                <a:spcPts val="1000"/>
              </a:spcAft>
            </a:pPr>
            <a:r>
              <a:rPr lang="it-IT" dirty="0">
                <a:latin typeface="Calibri" panose="020F0502020204030204" pitchFamily="34" charset="0"/>
                <a:cs typeface="Calibri" panose="020F0502020204030204" pitchFamily="34" charset="0"/>
              </a:rPr>
              <a:t>Nei casi delle precedenze relative ad esigenze di salute è necessario allegare la documentazione medica (es. verbale di disabilità) (</a:t>
            </a:r>
            <a:r>
              <a:rPr lang="it-IT" i="1" dirty="0">
                <a:latin typeface="Calibri" panose="020F0502020204030204" pitchFamily="34" charset="0"/>
                <a:cs typeface="Calibri" panose="020F0502020204030204" pitchFamily="34" charset="0"/>
              </a:rPr>
              <a:t>vedi nota 2</a:t>
            </a:r>
            <a:r>
              <a:rPr lang="it-IT" dirty="0">
                <a:latin typeface="Calibri" panose="020F0502020204030204" pitchFamily="34" charset="0"/>
                <a:cs typeface="Calibri" panose="020F0502020204030204" pitchFamily="34" charset="0"/>
              </a:rPr>
              <a:t>).</a:t>
            </a:r>
          </a:p>
          <a:p>
            <a:pPr algn="just">
              <a:lnSpc>
                <a:spcPct val="115000"/>
              </a:lnSpc>
              <a:spcAft>
                <a:spcPts val="1000"/>
              </a:spcAft>
            </a:pPr>
            <a:r>
              <a:rPr lang="it-IT" dirty="0">
                <a:latin typeface="Calibri" panose="020F0502020204030204" pitchFamily="34" charset="0"/>
                <a:cs typeface="Calibri" panose="020F0502020204030204" pitchFamily="34" charset="0"/>
              </a:rPr>
              <a:t>Non si devono allegare autodichiarazioni relative al possesso di titoli o servizi con l’eccezione, per il personale docente, di autodichiarazioni relative:</a:t>
            </a:r>
          </a:p>
          <a:p>
            <a:pPr algn="just">
              <a:lnSpc>
                <a:spcPct val="115000"/>
              </a:lnSpc>
              <a:spcAft>
                <a:spcPts val="1000"/>
              </a:spcAft>
            </a:pPr>
            <a:r>
              <a:rPr lang="it-IT" dirty="0">
                <a:latin typeface="Calibri" panose="020F0502020204030204" pitchFamily="34" charset="0"/>
                <a:cs typeface="Calibri" panose="020F0502020204030204" pitchFamily="34" charset="0"/>
              </a:rPr>
              <a:t>• al possesso del titolo di sostegno per chi è titolare su posto comune e richiede anche posti di sostegno.</a:t>
            </a:r>
          </a:p>
        </p:txBody>
      </p:sp>
      <p:sp>
        <p:nvSpPr>
          <p:cNvPr id="6" name="Titolo 1">
            <a:extLst>
              <a:ext uri="{FF2B5EF4-FFF2-40B4-BE49-F238E27FC236}">
                <a16:creationId xmlns:a16="http://schemas.microsoft.com/office/drawing/2014/main" id="{3195075E-A842-A334-6C07-6D8AE668DF26}"/>
              </a:ext>
            </a:extLst>
          </p:cNvPr>
          <p:cNvSpPr>
            <a:spLocks noGrp="1"/>
          </p:cNvSpPr>
          <p:nvPr>
            <p:ph type="title"/>
          </p:nvPr>
        </p:nvSpPr>
        <p:spPr>
          <a:xfrm>
            <a:off x="205273" y="424545"/>
            <a:ext cx="11880980" cy="457200"/>
          </a:xfrm>
        </p:spPr>
        <p:txBody>
          <a:bodyPr>
            <a:noAutofit/>
          </a:bodyPr>
          <a:lstStyle/>
          <a:p>
            <a:pPr algn="ctr">
              <a:lnSpc>
                <a:spcPct val="115000"/>
              </a:lnSpc>
              <a:spcAft>
                <a:spcPts val="1000"/>
              </a:spcAft>
            </a:pPr>
            <a:r>
              <a:rPr lang="it-IT" sz="3400" b="1" dirty="0">
                <a:solidFill>
                  <a:srgbClr val="FF9900"/>
                </a:solidFill>
                <a:effectLst/>
                <a:latin typeface="Calibri" panose="020F0502020204030204" pitchFamily="34" charset="0"/>
                <a:ea typeface="Calibri" panose="020F0502020204030204" pitchFamily="34" charset="0"/>
                <a:cs typeface="Times New Roman" panose="02020603050405020304" pitchFamily="18" charset="0"/>
              </a:rPr>
              <a:t>ASSEGNAZIONI PROVVISORIE</a:t>
            </a:r>
            <a:endParaRPr lang="it-IT" sz="3400" dirty="0">
              <a:solidFill>
                <a:srgbClr val="FF99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D7C091DE-62D0-87EB-F50F-2638CF94900C}"/>
              </a:ext>
            </a:extLst>
          </p:cNvPr>
          <p:cNvPicPr>
            <a:picLocks noChangeAspect="1"/>
          </p:cNvPicPr>
          <p:nvPr/>
        </p:nvPicPr>
        <p:blipFill>
          <a:blip r:embed="rId2"/>
          <a:stretch>
            <a:fillRect/>
          </a:stretch>
        </p:blipFill>
        <p:spPr>
          <a:xfrm>
            <a:off x="11136290" y="371884"/>
            <a:ext cx="855990" cy="562522"/>
          </a:xfrm>
          <a:prstGeom prst="rect">
            <a:avLst/>
          </a:prstGeom>
        </p:spPr>
      </p:pic>
      <p:sp>
        <p:nvSpPr>
          <p:cNvPr id="5" name="Segnaposto numero diapositiva 5">
            <a:extLst>
              <a:ext uri="{FF2B5EF4-FFF2-40B4-BE49-F238E27FC236}">
                <a16:creationId xmlns:a16="http://schemas.microsoft.com/office/drawing/2014/main" id="{FFDCCCAD-91B3-0C92-CE10-CCE4010C43F8}"/>
              </a:ext>
            </a:extLst>
          </p:cNvPr>
          <p:cNvSpPr txBox="1">
            <a:spLocks/>
          </p:cNvSpPr>
          <p:nvPr/>
        </p:nvSpPr>
        <p:spPr>
          <a:xfrm>
            <a:off x="301477" y="6435043"/>
            <a:ext cx="11589046"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8</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87127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8FF9AC-613E-9208-3EC3-9FC948F92B8D}"/>
              </a:ext>
            </a:extLst>
          </p:cNvPr>
          <p:cNvSpPr>
            <a:spLocks noGrp="1"/>
          </p:cNvSpPr>
          <p:nvPr>
            <p:ph type="title"/>
          </p:nvPr>
        </p:nvSpPr>
        <p:spPr>
          <a:xfrm>
            <a:off x="158621" y="223938"/>
            <a:ext cx="10837709" cy="457200"/>
          </a:xfrm>
        </p:spPr>
        <p:txBody>
          <a:bodyPr>
            <a:normAutofit/>
          </a:bodyPr>
          <a:lstStyle/>
          <a:p>
            <a:r>
              <a:rPr lang="it-IT" sz="2200" b="1" dirty="0">
                <a:solidFill>
                  <a:srgbClr val="C00000"/>
                </a:solidFill>
                <a:latin typeface="Calibri" panose="020F0502020204030204" pitchFamily="34" charset="0"/>
                <a:cs typeface="Calibri" panose="020F0502020204030204" pitchFamily="34" charset="0"/>
              </a:rPr>
              <a:t>Chi </a:t>
            </a:r>
            <a:r>
              <a:rPr lang="it-IT" sz="2200" b="1" dirty="0" err="1">
                <a:solidFill>
                  <a:srgbClr val="C00000"/>
                </a:solidFill>
                <a:latin typeface="Calibri" panose="020F0502020204030204" pitchFamily="34" charset="0"/>
                <a:cs typeface="Calibri" panose="020F0502020204030204" pitchFamily="34" charset="0"/>
              </a:rPr>
              <a:t>puo’</a:t>
            </a:r>
            <a:r>
              <a:rPr lang="it-IT" sz="2200" b="1" dirty="0">
                <a:solidFill>
                  <a:srgbClr val="C00000"/>
                </a:solidFill>
                <a:latin typeface="Calibri" panose="020F0502020204030204" pitchFamily="34" charset="0"/>
                <a:cs typeface="Calibri" panose="020F0502020204030204" pitchFamily="34" charset="0"/>
              </a:rPr>
              <a:t> presentare domanda di assegnazione provvisoria</a:t>
            </a:r>
          </a:p>
        </p:txBody>
      </p:sp>
      <p:sp>
        <p:nvSpPr>
          <p:cNvPr id="3" name="Rettangolo 2">
            <a:extLst>
              <a:ext uri="{FF2B5EF4-FFF2-40B4-BE49-F238E27FC236}">
                <a16:creationId xmlns:a16="http://schemas.microsoft.com/office/drawing/2014/main" id="{958B8D65-EF38-47D0-AC9A-E8443962D6E3}"/>
              </a:ext>
            </a:extLst>
          </p:cNvPr>
          <p:cNvSpPr/>
          <p:nvPr/>
        </p:nvSpPr>
        <p:spPr>
          <a:xfrm>
            <a:off x="0" y="681138"/>
            <a:ext cx="12192000" cy="1324946"/>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44000" algn="just">
              <a:spcAft>
                <a:spcPts val="1000"/>
              </a:spcAft>
            </a:pP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magine 7">
            <a:extLst>
              <a:ext uri="{FF2B5EF4-FFF2-40B4-BE49-F238E27FC236}">
                <a16:creationId xmlns:a16="http://schemas.microsoft.com/office/drawing/2014/main" id="{E1385177-0A1B-E08D-351D-EADBED30E703}"/>
              </a:ext>
            </a:extLst>
          </p:cNvPr>
          <p:cNvPicPr>
            <a:picLocks noChangeAspect="1"/>
          </p:cNvPicPr>
          <p:nvPr/>
        </p:nvPicPr>
        <p:blipFill>
          <a:blip r:embed="rId2"/>
          <a:stretch>
            <a:fillRect/>
          </a:stretch>
        </p:blipFill>
        <p:spPr>
          <a:xfrm>
            <a:off x="11154951" y="118616"/>
            <a:ext cx="855990" cy="562522"/>
          </a:xfrm>
          <a:prstGeom prst="rect">
            <a:avLst/>
          </a:prstGeom>
        </p:spPr>
      </p:pic>
      <p:sp>
        <p:nvSpPr>
          <p:cNvPr id="10" name="CasellaDiTesto 9">
            <a:extLst>
              <a:ext uri="{FF2B5EF4-FFF2-40B4-BE49-F238E27FC236}">
                <a16:creationId xmlns:a16="http://schemas.microsoft.com/office/drawing/2014/main" id="{E5900EB5-6107-ED39-E446-C2DCCE465B31}"/>
              </a:ext>
            </a:extLst>
          </p:cNvPr>
          <p:cNvSpPr txBox="1"/>
          <p:nvPr/>
        </p:nvSpPr>
        <p:spPr>
          <a:xfrm>
            <a:off x="158621" y="764024"/>
            <a:ext cx="11930648" cy="5632311"/>
          </a:xfrm>
          <a:prstGeom prst="rect">
            <a:avLst/>
          </a:prstGeom>
          <a:noFill/>
        </p:spPr>
        <p:txBody>
          <a:bodyPr wrap="square" rtlCol="0">
            <a:spAutoFit/>
          </a:bodyPr>
          <a:lstStyle/>
          <a:p>
            <a:pPr marL="285750" indent="-285750" algn="just">
              <a:buFont typeface="Arial" panose="020B0604020202020204" pitchFamily="34" charset="0"/>
              <a:buChar char="•"/>
            </a:pPr>
            <a:r>
              <a:rPr lang="it-IT" dirty="0"/>
              <a:t>tutti i docenti di ruolo assunti dal 2022/23 e precedenti possono presentare domanda di assegnazione provvisoria provinciale o interprovinciale;</a:t>
            </a:r>
          </a:p>
          <a:p>
            <a:pPr marL="285750" indent="-285750" algn="just">
              <a:buFont typeface="Arial" panose="020B0604020202020204" pitchFamily="34" charset="0"/>
              <a:buChar char="•"/>
            </a:pPr>
            <a:r>
              <a:rPr lang="it-IT" dirty="0"/>
              <a:t>i docenti neoassunti in ruolo nel 2023/24 e 2024/25 possono presentare domanda di assegnazione provvisoria provinciale;</a:t>
            </a:r>
          </a:p>
          <a:p>
            <a:pPr marL="285750" indent="-285750" algn="just">
              <a:buFont typeface="Arial" panose="020B0604020202020204" pitchFamily="34" charset="0"/>
              <a:buChar char="•"/>
            </a:pPr>
            <a:r>
              <a:rPr lang="it-IT" dirty="0"/>
              <a:t>I docenti vincitori del concorso straordinario bis con anno di prova 2022/2023 a tempo determinato e in ruolo a tempo indeterminato 2023/2024 potranno fare domanda di assegnazione provvisoria provinciale e interprovinciale </a:t>
            </a:r>
            <a:r>
              <a:rPr lang="it-IT" b="1" dirty="0"/>
              <a:t>senza necessità di deroghe;</a:t>
            </a:r>
          </a:p>
          <a:p>
            <a:pPr marL="285750" indent="-285750" algn="just">
              <a:buFont typeface="Arial" panose="020B0604020202020204" pitchFamily="34" charset="0"/>
              <a:buChar char="•"/>
            </a:pPr>
            <a:r>
              <a:rPr lang="it-IT" dirty="0"/>
              <a:t>i neoassunti in ruolo nel 2023/24 e 2024/25, se rientranti in una delle deroghe oppure se in soprannumero/esubero o se hanno ottenuto la legge 104/92 per fatti sopravvenuti successivamente al termine di presentazione delle domande di partecipazione al relativo concorso o all’anno di iscrizione nelle </a:t>
            </a:r>
            <a:r>
              <a:rPr lang="it-IT" dirty="0" err="1"/>
              <a:t>GAE</a:t>
            </a:r>
            <a:r>
              <a:rPr lang="it-IT" dirty="0"/>
              <a:t> possono presentare domanda di assegnazione provvisoria interprovinciale;</a:t>
            </a:r>
          </a:p>
          <a:p>
            <a:pPr marL="285750" indent="-285750" algn="just">
              <a:buFont typeface="Arial" panose="020B0604020202020204" pitchFamily="34" charset="0"/>
              <a:buChar char="•"/>
            </a:pPr>
            <a:r>
              <a:rPr lang="it-IT" dirty="0"/>
              <a:t>i docenti assunti da GPS sostegno prima fascia a </a:t>
            </a:r>
            <a:r>
              <a:rPr lang="it-IT" dirty="0" err="1"/>
              <a:t>t.d</a:t>
            </a:r>
            <a:r>
              <a:rPr lang="it-IT" dirty="0"/>
              <a:t>. nel 2023/24 e </a:t>
            </a:r>
            <a:r>
              <a:rPr lang="it-IT" dirty="0" err="1"/>
              <a:t>t.i</a:t>
            </a:r>
            <a:r>
              <a:rPr lang="it-IT" dirty="0"/>
              <a:t>. dal 2024/25, se rientranti in una delle deroghe oppure se dichiarati in soprannumero o esubero possono presentare domanda di assegnazione provvisoria provinciale o interprovinciale; </a:t>
            </a:r>
          </a:p>
          <a:p>
            <a:pPr marL="285750" indent="-285750" algn="just">
              <a:buFont typeface="Arial" panose="020B0604020202020204" pitchFamily="34" charset="0"/>
              <a:buChar char="•"/>
            </a:pPr>
            <a:r>
              <a:rPr lang="it-IT" dirty="0"/>
              <a:t>i docenti assunti da GPS sostegno prima fascia assunti a tempo determinato  nel 2024/25, possono presentare domanda di assegnazione provvisoria provinciale o interprovinciale, con riserva di successiva verifica del superamento del periodo di formazione e prova e se rientranti in una delle deroghe;</a:t>
            </a:r>
          </a:p>
          <a:p>
            <a:pPr marL="285750" indent="-285750" algn="just">
              <a:buFont typeface="Arial" panose="020B0604020202020204" pitchFamily="34" charset="0"/>
              <a:buChar char="•"/>
            </a:pPr>
            <a:r>
              <a:rPr lang="it-IT" dirty="0"/>
              <a:t>i docenti vincitori del concorso </a:t>
            </a:r>
            <a:r>
              <a:rPr lang="it-IT" dirty="0" err="1"/>
              <a:t>PNRR1</a:t>
            </a:r>
            <a:r>
              <a:rPr lang="it-IT" dirty="0"/>
              <a:t> assunti a tempo determinato </a:t>
            </a:r>
            <a:r>
              <a:rPr lang="it-IT" dirty="0" err="1"/>
              <a:t>nell’a.s.</a:t>
            </a:r>
            <a:r>
              <a:rPr lang="it-IT" dirty="0"/>
              <a:t> 2024/25 possono presentare domanda di assegnazione provvisoria provinciale e di utilizzazione nell’ambito della provincia di appartenenza e, qualora rientrino nelle deroghe, anche in provincia diversa da quella di appartenenza con riserva di successiva verifica del conseguimento dell’abilitazione.  </a:t>
            </a:r>
          </a:p>
        </p:txBody>
      </p:sp>
      <p:sp>
        <p:nvSpPr>
          <p:cNvPr id="4" name="Segnaposto numero diapositiva 5">
            <a:extLst>
              <a:ext uri="{FF2B5EF4-FFF2-40B4-BE49-F238E27FC236}">
                <a16:creationId xmlns:a16="http://schemas.microsoft.com/office/drawing/2014/main" id="{A2D8F9C4-4F54-691F-0AB3-B52A577A593C}"/>
              </a:ext>
            </a:extLst>
          </p:cNvPr>
          <p:cNvSpPr txBox="1">
            <a:spLocks/>
          </p:cNvSpPr>
          <p:nvPr/>
        </p:nvSpPr>
        <p:spPr>
          <a:xfrm>
            <a:off x="301477" y="6435043"/>
            <a:ext cx="11298047" cy="365125"/>
          </a:xfrm>
          <a:prstGeom prst="rect">
            <a:avLst/>
          </a:prstGeom>
        </p:spPr>
        <p:txBody>
          <a:bodyPr vert="horz" lIns="45720" tIns="45720" rIns="91440" bIns="45720" rtlCol="0" anchor="ctr"/>
          <a:lstStyle>
            <a:defPPr>
              <a:defRPr lang="en-US"/>
            </a:defPPr>
            <a:lvl1pPr marL="0" algn="l" defTabSz="457200" rtl="0" eaLnBrk="1" latinLnBrk="0" hangingPunct="1">
              <a:defRPr sz="12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FAB73BC-B049-4115-A692-8D63A059BFB8}" type="slidenum">
              <a:rPr lang="en-US" sz="1600" smtClean="0">
                <a:latin typeface="Calibri" panose="020F0502020204030204" pitchFamily="34" charset="0"/>
                <a:cs typeface="Calibri" panose="020F0502020204030204" pitchFamily="34" charset="0"/>
              </a:rPr>
              <a:pPr algn="ctr"/>
              <a:t>9</a:t>
            </a:fld>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97910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asce">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sc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asce">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TM03090430[[fn=Fasce]]</Template>
  <TotalTime>846</TotalTime>
  <Words>13466</Words>
  <Application>Microsoft Macintosh PowerPoint</Application>
  <PresentationFormat>Widescreen</PresentationFormat>
  <Paragraphs>754</Paragraphs>
  <Slides>48</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48</vt:i4>
      </vt:variant>
    </vt:vector>
  </HeadingPairs>
  <TitlesOfParts>
    <vt:vector size="54" baseType="lpstr">
      <vt:lpstr>Arial</vt:lpstr>
      <vt:lpstr>Calibri</vt:lpstr>
      <vt:lpstr>Corbel</vt:lpstr>
      <vt:lpstr>Symbol</vt:lpstr>
      <vt:lpstr>Wingdings</vt:lpstr>
      <vt:lpstr>Fasce</vt:lpstr>
      <vt:lpstr>UTILIZZAZIONI E ASSEGNAZIONI PROVVISORIE A.S. 2025/26</vt:lpstr>
      <vt:lpstr>Presentazione delle domande</vt:lpstr>
      <vt:lpstr>Presentazione standard di PowerPoint</vt:lpstr>
      <vt:lpstr>ASSEGNAZIONI PROVVISORIE</vt:lpstr>
      <vt:lpstr>ASSEGNAZIONI PROVVISORIE</vt:lpstr>
      <vt:lpstr>ASSEGNAZIONI PROVVISORIE</vt:lpstr>
      <vt:lpstr>ASSEGNAZIONI PROVVISORIE</vt:lpstr>
      <vt:lpstr>ASSEGNAZIONI PROVVISORIE</vt:lpstr>
      <vt:lpstr>Chi puo’ presentare domanda di assegnazione provvisoria</vt:lpstr>
      <vt:lpstr>TRIENNIO DI PERMANENZA</vt:lpstr>
      <vt:lpstr>Categorie di titolari di deroghe</vt:lpstr>
      <vt:lpstr>UTILIZZAZIONI</vt:lpstr>
      <vt:lpstr>UTILIZZAZIONI</vt:lpstr>
      <vt:lpstr>UTILIZZAZIONI</vt:lpstr>
      <vt:lpstr>PUNTEGGI PER UTILIZZAZIONI</vt:lpstr>
      <vt:lpstr>PUNTEGGI PER UTILIZZAZIONI</vt:lpstr>
      <vt:lpstr>PUNTEGGI PER UTILIZZAZIONI</vt:lpstr>
      <vt:lpstr>PUNTEGGI PER UTILIZZAZIONI</vt:lpstr>
      <vt:lpstr>PUNTEGGI PER UTILIZZAZIONI</vt:lpstr>
      <vt:lpstr>PUNTEGGI PER UTILIZZAZIONI</vt:lpstr>
      <vt:lpstr>PUNTEGGI PER UTILIZZAZIONI</vt:lpstr>
      <vt:lpstr>PRECISAZIONI ALLE TABELLE</vt:lpstr>
      <vt:lpstr>Precedenze</vt:lpstr>
      <vt:lpstr>Precedenze</vt:lpstr>
      <vt:lpstr>Precedenze</vt:lpstr>
      <vt:lpstr>Precedenze</vt:lpstr>
      <vt:lpstr>Precedenze</vt:lpstr>
      <vt:lpstr>DONNE VITTIME DI VIOLENZA</vt:lpstr>
      <vt:lpstr>Presentazione standard di PowerPoint</vt:lpstr>
      <vt:lpstr>UTILIZZAZIONI E ASSEGNAZIONI PROVVISORIE PERSONALE ATA</vt:lpstr>
      <vt:lpstr>UTILIZZAZIONI E ASSEGNAZIONI PROVVISORIE PERSONALE ATA</vt:lpstr>
      <vt:lpstr>UTILIZZAZIONI E ASSEGNAZIONI PROVVISORIE PERSONALE ATA</vt:lpstr>
      <vt:lpstr>UTILIZZAZIONI E ASSEGNAZIONI PROVVISORIE PERSONALE ATA</vt:lpstr>
      <vt:lpstr>UTILIZZAZIONI E ASSEGNAZIONI PROVVISORIE PERSONALE ATA</vt:lpstr>
      <vt:lpstr>UTILIZZAZIONI E ASSEGNAZIONI PROVVISORIE PERSONALE ATA</vt:lpstr>
      <vt:lpstr>UTILIZZAZIONI E ASSEGNAZIONI PROVVISORIE PERSONALE ATA</vt:lpstr>
      <vt:lpstr>UTILIZZAZIONI E ASSEGNAZIONI PROVVISORIE PERSONALE ATA</vt:lpstr>
      <vt:lpstr>UTILIZZAZIONI E ASSEGNAZIONI PROVVISORIE PERSONALE ATA</vt:lpstr>
      <vt:lpstr>Precedenze</vt:lpstr>
      <vt:lpstr>Precedenze</vt:lpstr>
      <vt:lpstr>Precedenze</vt:lpstr>
      <vt:lpstr>Precedenze</vt:lpstr>
      <vt:lpstr>Precedenze</vt:lpstr>
      <vt:lpstr>Precedenze</vt:lpstr>
      <vt:lpstr>Precedenze</vt:lpstr>
      <vt:lpstr>  Art. 14 - Copertura dei posti vacanti e/o disponibili nel caso di mancanza del funzionario titolare di incarico di D.S.G.A. </vt:lpstr>
      <vt:lpstr>  Art. 14 - Copertura dei posti vacanti e/o disponibili nel caso di mancanza del funzionario titolare di incarico di D.S.G.A. </vt:lpstr>
      <vt:lpstr>DONNE VITTIME DI VIOLENZA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UTILIZZAZIONI E ASSEGNAZIONI PROVVISORIE A.S. 2024/25</dc:title>
  <dc:creator>Silvestri</dc:creator>
  <cp:lastModifiedBy>Irene Tempera</cp:lastModifiedBy>
  <cp:revision>51</cp:revision>
  <cp:lastPrinted>2025-07-10T13:56:33Z</cp:lastPrinted>
  <dcterms:created xsi:type="dcterms:W3CDTF">2024-07-02T08:56:27Z</dcterms:created>
  <dcterms:modified xsi:type="dcterms:W3CDTF">2025-07-14T07:43:08Z</dcterms:modified>
</cp:coreProperties>
</file>